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2" r:id="rId1"/>
  </p:sldMasterIdLst>
  <p:notesMasterIdLst>
    <p:notesMasterId r:id="rId116"/>
  </p:notesMasterIdLst>
  <p:handoutMasterIdLst>
    <p:handoutMasterId r:id="rId117"/>
  </p:handoutMasterIdLst>
  <p:sldIdLst>
    <p:sldId id="256" r:id="rId2"/>
    <p:sldId id="267" r:id="rId3"/>
    <p:sldId id="268" r:id="rId4"/>
    <p:sldId id="269" r:id="rId5"/>
    <p:sldId id="270" r:id="rId6"/>
    <p:sldId id="272" r:id="rId7"/>
    <p:sldId id="271" r:id="rId8"/>
    <p:sldId id="263" r:id="rId9"/>
    <p:sldId id="257" r:id="rId10"/>
    <p:sldId id="374" r:id="rId11"/>
    <p:sldId id="275" r:id="rId12"/>
    <p:sldId id="396" r:id="rId13"/>
    <p:sldId id="397" r:id="rId14"/>
    <p:sldId id="395" r:id="rId15"/>
    <p:sldId id="404" r:id="rId16"/>
    <p:sldId id="402" r:id="rId17"/>
    <p:sldId id="400" r:id="rId18"/>
    <p:sldId id="401" r:id="rId19"/>
    <p:sldId id="403" r:id="rId20"/>
    <p:sldId id="276" r:id="rId21"/>
    <p:sldId id="277" r:id="rId22"/>
    <p:sldId id="278" r:id="rId23"/>
    <p:sldId id="292" r:id="rId24"/>
    <p:sldId id="398" r:id="rId25"/>
    <p:sldId id="279" r:id="rId26"/>
    <p:sldId id="281" r:id="rId27"/>
    <p:sldId id="405" r:id="rId28"/>
    <p:sldId id="387" r:id="rId29"/>
    <p:sldId id="388" r:id="rId30"/>
    <p:sldId id="389" r:id="rId31"/>
    <p:sldId id="390" r:id="rId32"/>
    <p:sldId id="391" r:id="rId33"/>
    <p:sldId id="392" r:id="rId34"/>
    <p:sldId id="393" r:id="rId35"/>
    <p:sldId id="394" r:id="rId36"/>
    <p:sldId id="406" r:id="rId37"/>
    <p:sldId id="375" r:id="rId38"/>
    <p:sldId id="284" r:id="rId39"/>
    <p:sldId id="285" r:id="rId40"/>
    <p:sldId id="291" r:id="rId41"/>
    <p:sldId id="286" r:id="rId42"/>
    <p:sldId id="287" r:id="rId43"/>
    <p:sldId id="288" r:id="rId44"/>
    <p:sldId id="399" r:id="rId45"/>
    <p:sldId id="289" r:id="rId46"/>
    <p:sldId id="290" r:id="rId47"/>
    <p:sldId id="407" r:id="rId48"/>
    <p:sldId id="293" r:id="rId49"/>
    <p:sldId id="376" r:id="rId50"/>
    <p:sldId id="295" r:id="rId51"/>
    <p:sldId id="296" r:id="rId52"/>
    <p:sldId id="297" r:id="rId53"/>
    <p:sldId id="298" r:id="rId54"/>
    <p:sldId id="299" r:id="rId55"/>
    <p:sldId id="300" r:id="rId56"/>
    <p:sldId id="301" r:id="rId57"/>
    <p:sldId id="378" r:id="rId58"/>
    <p:sldId id="305" r:id="rId59"/>
    <p:sldId id="377" r:id="rId60"/>
    <p:sldId id="306" r:id="rId61"/>
    <p:sldId id="307" r:id="rId62"/>
    <p:sldId id="308" r:id="rId63"/>
    <p:sldId id="369" r:id="rId64"/>
    <p:sldId id="309" r:id="rId65"/>
    <p:sldId id="310" r:id="rId66"/>
    <p:sldId id="379" r:id="rId67"/>
    <p:sldId id="312" r:id="rId68"/>
    <p:sldId id="313" r:id="rId69"/>
    <p:sldId id="314" r:id="rId70"/>
    <p:sldId id="316" r:id="rId71"/>
    <p:sldId id="317" r:id="rId72"/>
    <p:sldId id="315" r:id="rId73"/>
    <p:sldId id="318" r:id="rId74"/>
    <p:sldId id="381" r:id="rId75"/>
    <p:sldId id="329" r:id="rId76"/>
    <p:sldId id="330" r:id="rId77"/>
    <p:sldId id="331" r:id="rId78"/>
    <p:sldId id="332" r:id="rId79"/>
    <p:sldId id="333" r:id="rId80"/>
    <p:sldId id="334" r:id="rId81"/>
    <p:sldId id="335" r:id="rId82"/>
    <p:sldId id="337" r:id="rId83"/>
    <p:sldId id="338" r:id="rId84"/>
    <p:sldId id="370" r:id="rId85"/>
    <p:sldId id="339" r:id="rId86"/>
    <p:sldId id="340" r:id="rId87"/>
    <p:sldId id="341" r:id="rId88"/>
    <p:sldId id="342" r:id="rId89"/>
    <p:sldId id="343" r:id="rId90"/>
    <p:sldId id="345" r:id="rId91"/>
    <p:sldId id="346" r:id="rId92"/>
    <p:sldId id="347" r:id="rId93"/>
    <p:sldId id="382" r:id="rId94"/>
    <p:sldId id="383" r:id="rId95"/>
    <p:sldId id="350" r:id="rId96"/>
    <p:sldId id="351" r:id="rId97"/>
    <p:sldId id="352" r:id="rId98"/>
    <p:sldId id="373" r:id="rId99"/>
    <p:sldId id="384" r:id="rId100"/>
    <p:sldId id="358" r:id="rId101"/>
    <p:sldId id="359" r:id="rId102"/>
    <p:sldId id="356" r:id="rId103"/>
    <p:sldId id="371" r:id="rId104"/>
    <p:sldId id="372" r:id="rId105"/>
    <p:sldId id="357" r:id="rId106"/>
    <p:sldId id="385" r:id="rId107"/>
    <p:sldId id="365" r:id="rId108"/>
    <p:sldId id="361" r:id="rId109"/>
    <p:sldId id="362" r:id="rId110"/>
    <p:sldId id="363" r:id="rId111"/>
    <p:sldId id="364" r:id="rId112"/>
    <p:sldId id="386" r:id="rId113"/>
    <p:sldId id="367" r:id="rId114"/>
    <p:sldId id="368" r:id="rId115"/>
  </p:sldIdLst>
  <p:sldSz cx="9144000" cy="5143500" type="screen16x9"/>
  <p:notesSz cx="6858000" cy="9144000"/>
  <p:defaultTextStyle>
    <a:defPPr>
      <a:defRPr lang="en-US"/>
    </a:defPPr>
    <a:lvl1pPr algn="l" defTabSz="684213"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341313" indent="115888" algn="l" defTabSz="684213"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684213" indent="230188" algn="l" defTabSz="684213"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027113" indent="344488" algn="l" defTabSz="684213"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370013" indent="458788" algn="l" defTabSz="684213"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495"/>
    <p:restoredTop sz="94648"/>
  </p:normalViewPr>
  <p:slideViewPr>
    <p:cSldViewPr snapToGrid="0" snapToObjects="1">
      <p:cViewPr varScale="1">
        <p:scale>
          <a:sx n="143" d="100"/>
          <a:sy n="143" d="100"/>
        </p:scale>
        <p:origin x="102" y="120"/>
      </p:cViewPr>
      <p:guideLst>
        <p:guide orient="horz" pos="1620"/>
        <p:guide pos="2880"/>
      </p:guideLst>
    </p:cSldViewPr>
  </p:slideViewPr>
  <p:notesTextViewPr>
    <p:cViewPr>
      <p:scale>
        <a:sx n="1" d="1"/>
        <a:sy n="1" d="1"/>
      </p:scale>
      <p:origin x="0" y="0"/>
    </p:cViewPr>
  </p:notesTextViewPr>
  <p:notesViewPr>
    <p:cSldViewPr snapToGrid="0" snapToObjects="1">
      <p:cViewPr varScale="1">
        <p:scale>
          <a:sx n="115" d="100"/>
          <a:sy n="115" d="100"/>
        </p:scale>
        <p:origin x="3920" y="21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handoutMaster" Target="handoutMasters/handout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0586D0-FD25-FB4F-AAAF-5477B4235194}" type="datetimeFigureOut">
              <a:rPr lang="en-US" smtClean="0"/>
              <a:pPr/>
              <a:t>12/17/2025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78A7F7F-AF13-BF4C-9573-AEC630B69709}" type="slidenum">
              <a:rPr lang="en-US" smtClean="0"/>
              <a:pPr/>
              <a:t>‹#›</a:t>
            </a:fld>
            <a:endParaRPr lang="en-US" dirty="0"/>
          </a:p>
        </p:txBody>
      </p:sp>
    </p:spTree>
    <p:extLst>
      <p:ext uri="{BB962C8B-B14F-4D97-AF65-F5344CB8AC3E}">
        <p14:creationId xmlns:p14="http://schemas.microsoft.com/office/powerpoint/2010/main" val="3324770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209482-F72E-D543-AB81-E6D723A13A62}" type="datetimeFigureOut">
              <a:rPr lang="en-US" smtClean="0"/>
              <a:pPr/>
              <a:t>12/17/2025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EFB3CC-FAA3-4346-AD10-4E718B5B8F7A}" type="slidenum">
              <a:rPr lang="en-US" smtClean="0"/>
              <a:pPr/>
              <a:t>‹#›</a:t>
            </a:fld>
            <a:endParaRPr lang="en-US" dirty="0"/>
          </a:p>
        </p:txBody>
      </p:sp>
    </p:spTree>
    <p:extLst>
      <p:ext uri="{BB962C8B-B14F-4D97-AF65-F5344CB8AC3E}">
        <p14:creationId xmlns:p14="http://schemas.microsoft.com/office/powerpoint/2010/main" val="753068053"/>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6FD7482F-3359-4F27-A07C-EE09BF6E22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37A2E11-1CCA-4FC7-97FC-BEC5C3A251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can also be used as a title slide if there is no photo needed</a:t>
            </a:r>
          </a:p>
        </p:txBody>
      </p:sp>
      <p:sp>
        <p:nvSpPr>
          <p:cNvPr id="21508" name="Slide Number Placeholder 3">
            <a:extLst>
              <a:ext uri="{FF2B5EF4-FFF2-40B4-BE49-F238E27FC236}">
                <a16:creationId xmlns:a16="http://schemas.microsoft.com/office/drawing/2014/main" id="{30988FFF-4F04-45CB-AF1A-DE9AF590AC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D7CDDA4-92DF-442B-BA43-616540207834}" type="slidenum">
              <a:rPr lang="en-US" altLang="en-US" smtClean="0"/>
              <a:pPr/>
              <a:t>9</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6FD7482F-3359-4F27-A07C-EE09BF6E22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37A2E11-1CCA-4FC7-97FC-BEC5C3A251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can also be used as a title slide if there is no photo needed</a:t>
            </a:r>
          </a:p>
        </p:txBody>
      </p:sp>
      <p:sp>
        <p:nvSpPr>
          <p:cNvPr id="21508" name="Slide Number Placeholder 3">
            <a:extLst>
              <a:ext uri="{FF2B5EF4-FFF2-40B4-BE49-F238E27FC236}">
                <a16:creationId xmlns:a16="http://schemas.microsoft.com/office/drawing/2014/main" id="{30988FFF-4F04-45CB-AF1A-DE9AF590AC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D7CDDA4-92DF-442B-BA43-616540207834}" type="slidenum">
              <a:rPr lang="en-US" altLang="en-US" smtClean="0"/>
              <a:pPr/>
              <a:t>57</a:t>
            </a:fld>
            <a:endParaRPr lang="en-US" altLang="en-US"/>
          </a:p>
        </p:txBody>
      </p:sp>
    </p:spTree>
    <p:extLst>
      <p:ext uri="{BB962C8B-B14F-4D97-AF65-F5344CB8AC3E}">
        <p14:creationId xmlns:p14="http://schemas.microsoft.com/office/powerpoint/2010/main" val="409224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6FD7482F-3359-4F27-A07C-EE09BF6E22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37A2E11-1CCA-4FC7-97FC-BEC5C3A251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can also be used as a title slide if there is no photo needed</a:t>
            </a:r>
          </a:p>
        </p:txBody>
      </p:sp>
      <p:sp>
        <p:nvSpPr>
          <p:cNvPr id="21508" name="Slide Number Placeholder 3">
            <a:extLst>
              <a:ext uri="{FF2B5EF4-FFF2-40B4-BE49-F238E27FC236}">
                <a16:creationId xmlns:a16="http://schemas.microsoft.com/office/drawing/2014/main" id="{30988FFF-4F04-45CB-AF1A-DE9AF590AC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D7CDDA4-92DF-442B-BA43-616540207834}" type="slidenum">
              <a:rPr lang="en-US" altLang="en-US" smtClean="0"/>
              <a:pPr/>
              <a:t>94</a:t>
            </a:fld>
            <a:endParaRPr lang="en-US" altLang="en-US"/>
          </a:p>
        </p:txBody>
      </p:sp>
    </p:spTree>
    <p:extLst>
      <p:ext uri="{BB962C8B-B14F-4D97-AF65-F5344CB8AC3E}">
        <p14:creationId xmlns:p14="http://schemas.microsoft.com/office/powerpoint/2010/main" val="3902151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6FD7482F-3359-4F27-A07C-EE09BF6E22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37A2E11-1CCA-4FC7-97FC-BEC5C3A251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can also be used as a title slide if there is no photo needed</a:t>
            </a:r>
          </a:p>
        </p:txBody>
      </p:sp>
      <p:sp>
        <p:nvSpPr>
          <p:cNvPr id="21508" name="Slide Number Placeholder 3">
            <a:extLst>
              <a:ext uri="{FF2B5EF4-FFF2-40B4-BE49-F238E27FC236}">
                <a16:creationId xmlns:a16="http://schemas.microsoft.com/office/drawing/2014/main" id="{30988FFF-4F04-45CB-AF1A-DE9AF590AC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D7CDDA4-92DF-442B-BA43-616540207834}" type="slidenum">
              <a:rPr lang="en-US" altLang="en-US" smtClean="0"/>
              <a:pPr/>
              <a:t>99</a:t>
            </a:fld>
            <a:endParaRPr lang="en-US" altLang="en-US"/>
          </a:p>
        </p:txBody>
      </p:sp>
    </p:spTree>
    <p:extLst>
      <p:ext uri="{BB962C8B-B14F-4D97-AF65-F5344CB8AC3E}">
        <p14:creationId xmlns:p14="http://schemas.microsoft.com/office/powerpoint/2010/main" val="2283893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6FD7482F-3359-4F27-A07C-EE09BF6E22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37A2E11-1CCA-4FC7-97FC-BEC5C3A251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can also be used as a title slide if there is no photo needed</a:t>
            </a:r>
          </a:p>
        </p:txBody>
      </p:sp>
      <p:sp>
        <p:nvSpPr>
          <p:cNvPr id="21508" name="Slide Number Placeholder 3">
            <a:extLst>
              <a:ext uri="{FF2B5EF4-FFF2-40B4-BE49-F238E27FC236}">
                <a16:creationId xmlns:a16="http://schemas.microsoft.com/office/drawing/2014/main" id="{30988FFF-4F04-45CB-AF1A-DE9AF590AC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D7CDDA4-92DF-442B-BA43-616540207834}" type="slidenum">
              <a:rPr lang="en-US" altLang="en-US" smtClean="0"/>
              <a:pPr/>
              <a:t>106</a:t>
            </a:fld>
            <a:endParaRPr lang="en-US" altLang="en-US"/>
          </a:p>
        </p:txBody>
      </p:sp>
    </p:spTree>
    <p:extLst>
      <p:ext uri="{BB962C8B-B14F-4D97-AF65-F5344CB8AC3E}">
        <p14:creationId xmlns:p14="http://schemas.microsoft.com/office/powerpoint/2010/main" val="4855694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D613F6-AECD-4C59-BA37-65CEEA9D761F}"/>
              </a:ext>
            </a:extLst>
          </p:cNvPr>
          <p:cNvSpPr/>
          <p:nvPr/>
        </p:nvSpPr>
        <p:spPr>
          <a:xfrm>
            <a:off x="0" y="0"/>
            <a:ext cx="9144000" cy="5143500"/>
          </a:xfrm>
          <a:prstGeom prst="rect">
            <a:avLst/>
          </a:prstGeom>
          <a:gradFill flip="none" rotWithShape="1">
            <a:gsLst>
              <a:gs pos="0">
                <a:schemeClr val="accent1"/>
              </a:gs>
              <a:gs pos="99000">
                <a:schemeClr val="tx2"/>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75"/>
          </a:p>
        </p:txBody>
      </p:sp>
      <p:sp>
        <p:nvSpPr>
          <p:cNvPr id="5" name="Rectangle 4">
            <a:extLst>
              <a:ext uri="{FF2B5EF4-FFF2-40B4-BE49-F238E27FC236}">
                <a16:creationId xmlns:a16="http://schemas.microsoft.com/office/drawing/2014/main" id="{C72D6193-373D-4315-A261-A0C453610168}"/>
              </a:ext>
            </a:extLst>
          </p:cNvPr>
          <p:cNvSpPr/>
          <p:nvPr/>
        </p:nvSpPr>
        <p:spPr>
          <a:xfrm>
            <a:off x="0" y="4900613"/>
            <a:ext cx="9144000" cy="2512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75"/>
          </a:p>
        </p:txBody>
      </p:sp>
      <p:pic>
        <p:nvPicPr>
          <p:cNvPr id="6" name="Picture 6" descr="A picture containing sitting, dark, computer, computer&#10;&#10;Description automatically generated">
            <a:extLst>
              <a:ext uri="{FF2B5EF4-FFF2-40B4-BE49-F238E27FC236}">
                <a16:creationId xmlns:a16="http://schemas.microsoft.com/office/drawing/2014/main" id="{7847D0EB-4015-476F-8FDE-3CAF4616F3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5669" y="-696516"/>
            <a:ext cx="6425804" cy="619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A picture containing drawing&#10;&#10;Description automatically generated">
            <a:extLst>
              <a:ext uri="{FF2B5EF4-FFF2-40B4-BE49-F238E27FC236}">
                <a16:creationId xmlns:a16="http://schemas.microsoft.com/office/drawing/2014/main" id="{DC937540-5B45-44FD-9525-6836967B67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335" y="4107657"/>
            <a:ext cx="1768078" cy="31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2"/>
          </p:nvPr>
        </p:nvSpPr>
        <p:spPr>
          <a:xfrm>
            <a:off x="339726" y="1819418"/>
            <a:ext cx="3833812" cy="581891"/>
          </a:xfrm>
          <a:noFill/>
        </p:spPr>
        <p:txBody>
          <a:bodyPr anchor="b"/>
          <a:lstStyle>
            <a:lvl1pPr marL="0" indent="0">
              <a:buNone/>
              <a:defRPr sz="3500">
                <a:solidFill>
                  <a:schemeClr val="bg1"/>
                </a:solidFill>
              </a:defRPr>
            </a:lvl1pPr>
            <a:lvl2pPr marL="342892" indent="0">
              <a:buNone/>
              <a:defRPr/>
            </a:lvl2pPr>
            <a:lvl3pPr marL="685783" indent="0">
              <a:buNone/>
              <a:defRPr/>
            </a:lvl3pPr>
            <a:lvl4pPr marL="1028675" indent="0">
              <a:buNone/>
              <a:defRPr/>
            </a:lvl4pPr>
            <a:lvl5pPr marL="1371566" indent="0">
              <a:buNone/>
              <a:defRPr/>
            </a:lvl5pPr>
          </a:lstStyle>
          <a:p>
            <a:pPr lvl="0"/>
            <a:r>
              <a:rPr lang="en-US"/>
              <a:t>Click to edit Master text styles</a:t>
            </a:r>
          </a:p>
        </p:txBody>
      </p:sp>
      <p:sp>
        <p:nvSpPr>
          <p:cNvPr id="12" name="Text Placeholder 10"/>
          <p:cNvSpPr>
            <a:spLocks noGrp="1"/>
          </p:cNvSpPr>
          <p:nvPr>
            <p:ph type="body" sz="quarter" idx="13"/>
          </p:nvPr>
        </p:nvSpPr>
        <p:spPr>
          <a:xfrm>
            <a:off x="339726" y="2401309"/>
            <a:ext cx="3833812" cy="314182"/>
          </a:xfrm>
          <a:noFill/>
        </p:spPr>
        <p:txBody>
          <a:bodyPr/>
          <a:lstStyle>
            <a:lvl1pPr marL="0" indent="0">
              <a:buNone/>
              <a:defRPr sz="1800">
                <a:solidFill>
                  <a:schemeClr val="accent2"/>
                </a:solidFill>
              </a:defRPr>
            </a:lvl1pPr>
            <a:lvl2pPr marL="342892" indent="0">
              <a:buNone/>
              <a:defRPr/>
            </a:lvl2pPr>
            <a:lvl3pPr marL="685783" indent="0">
              <a:buNone/>
              <a:defRPr/>
            </a:lvl3pPr>
            <a:lvl4pPr marL="1028675" indent="0">
              <a:buNone/>
              <a:defRPr/>
            </a:lvl4pPr>
            <a:lvl5pPr marL="1371566" indent="0">
              <a:buNone/>
              <a:defRPr/>
            </a:lvl5pPr>
          </a:lstStyle>
          <a:p>
            <a:pPr lvl="0"/>
            <a:r>
              <a:rPr lang="en-US"/>
              <a:t>Click to edit Master text styles</a:t>
            </a:r>
          </a:p>
        </p:txBody>
      </p:sp>
    </p:spTree>
    <p:extLst>
      <p:ext uri="{BB962C8B-B14F-4D97-AF65-F5344CB8AC3E}">
        <p14:creationId xmlns:p14="http://schemas.microsoft.com/office/powerpoint/2010/main" val="22525372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r Divider Slide">
    <p:bg>
      <p:bgPr>
        <a:solidFill>
          <a:schemeClr val="bg2"/>
        </a:solidFill>
        <a:effectLst/>
      </p:bgPr>
    </p:bg>
    <p:spTree>
      <p:nvGrpSpPr>
        <p:cNvPr id="1" name=""/>
        <p:cNvGrpSpPr/>
        <p:nvPr/>
      </p:nvGrpSpPr>
      <p:grpSpPr>
        <a:xfrm>
          <a:off x="0" y="0"/>
          <a:ext cx="0" cy="0"/>
          <a:chOff x="0" y="0"/>
          <a:chExt cx="0" cy="0"/>
        </a:xfrm>
      </p:grpSpPr>
      <p:pic>
        <p:nvPicPr>
          <p:cNvPr id="4" name="Picture 6" descr="A picture containing drawing&#10;&#10;Description automatically generated">
            <a:extLst>
              <a:ext uri="{FF2B5EF4-FFF2-40B4-BE49-F238E27FC236}">
                <a16:creationId xmlns:a16="http://schemas.microsoft.com/office/drawing/2014/main" id="{B11C18EA-1E13-4277-A745-8C63D3A4AA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7366" y="3835004"/>
            <a:ext cx="1768078" cy="3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2"/>
          </p:nvPr>
        </p:nvSpPr>
        <p:spPr>
          <a:xfrm>
            <a:off x="1738254" y="1296912"/>
            <a:ext cx="5667496" cy="1283597"/>
          </a:xfrm>
          <a:noFill/>
        </p:spPr>
        <p:txBody>
          <a:bodyPr anchor="b"/>
          <a:lstStyle>
            <a:lvl1pPr marL="0" indent="0" algn="ctr">
              <a:buNone/>
              <a:defRPr sz="3500">
                <a:solidFill>
                  <a:schemeClr val="tx1"/>
                </a:solidFill>
              </a:defRPr>
            </a:lvl1pPr>
            <a:lvl2pPr marL="342892" indent="0">
              <a:buNone/>
              <a:defRPr/>
            </a:lvl2pPr>
            <a:lvl3pPr marL="685783" indent="0">
              <a:buNone/>
              <a:defRPr/>
            </a:lvl3pPr>
            <a:lvl4pPr marL="1028675" indent="0">
              <a:buNone/>
              <a:defRPr/>
            </a:lvl4pPr>
            <a:lvl5pPr marL="1371566" indent="0">
              <a:buNone/>
              <a:defRPr/>
            </a:lvl5pPr>
          </a:lstStyle>
          <a:p>
            <a:pPr lvl="0"/>
            <a:r>
              <a:rPr lang="en-US"/>
              <a:t>Click to edit Master text styles</a:t>
            </a:r>
          </a:p>
        </p:txBody>
      </p:sp>
      <p:sp>
        <p:nvSpPr>
          <p:cNvPr id="12" name="Text Placeholder 10"/>
          <p:cNvSpPr>
            <a:spLocks noGrp="1"/>
          </p:cNvSpPr>
          <p:nvPr>
            <p:ph type="body" sz="quarter" idx="13"/>
          </p:nvPr>
        </p:nvSpPr>
        <p:spPr>
          <a:xfrm>
            <a:off x="1738254" y="2658863"/>
            <a:ext cx="5667496" cy="314182"/>
          </a:xfrm>
          <a:noFill/>
        </p:spPr>
        <p:txBody>
          <a:bodyPr/>
          <a:lstStyle>
            <a:lvl1pPr marL="0" indent="0" algn="ctr">
              <a:buNone/>
              <a:defRPr sz="1800">
                <a:solidFill>
                  <a:schemeClr val="accent2"/>
                </a:solidFill>
              </a:defRPr>
            </a:lvl1pPr>
            <a:lvl2pPr marL="342892" indent="0">
              <a:buNone/>
              <a:defRPr/>
            </a:lvl2pPr>
            <a:lvl3pPr marL="685783" indent="0">
              <a:buNone/>
              <a:defRPr/>
            </a:lvl3pPr>
            <a:lvl4pPr marL="1028675" indent="0">
              <a:buNone/>
              <a:defRPr/>
            </a:lvl4pPr>
            <a:lvl5pPr marL="1371566" indent="0">
              <a:buNone/>
              <a:defRPr/>
            </a:lvl5pPr>
          </a:lstStyle>
          <a:p>
            <a:pPr lvl="0"/>
            <a:r>
              <a:rPr lang="en-US"/>
              <a:t>Click to edit Master text styles</a:t>
            </a:r>
          </a:p>
        </p:txBody>
      </p:sp>
    </p:spTree>
    <p:extLst>
      <p:ext uri="{BB962C8B-B14F-4D97-AF65-F5344CB8AC3E}">
        <p14:creationId xmlns:p14="http://schemas.microsoft.com/office/powerpoint/2010/main" val="1078094134"/>
      </p:ext>
    </p:extLst>
  </p:cSld>
  <p:clrMapOvr>
    <a:overrideClrMapping bg1="dk1" tx1="lt1" bg2="dk2" tx2="lt2" accent1="accent1" accent2="accent2" accent3="accent3" accent4="accent4" accent5="accent5" accent6="accent6" hlink="hlink" folHlink="folHlink"/>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Slide Option">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50838" y="339730"/>
            <a:ext cx="8453436" cy="4478309"/>
          </a:xfrm>
          <a:solidFill>
            <a:srgbClr val="E6E7E9"/>
          </a:solidFill>
        </p:spPr>
        <p:txBody>
          <a:bodyPr/>
          <a:lstStyle/>
          <a:p>
            <a:pPr lvl="0"/>
            <a:r>
              <a:rPr lang="en-US" noProof="0"/>
              <a:t>Click icon to add picture</a:t>
            </a:r>
            <a:endParaRPr lang="en-US" noProof="0" dirty="0"/>
          </a:p>
        </p:txBody>
      </p:sp>
      <p:sp>
        <p:nvSpPr>
          <p:cNvPr id="11" name="Text Placeholder 10"/>
          <p:cNvSpPr>
            <a:spLocks noGrp="1"/>
          </p:cNvSpPr>
          <p:nvPr>
            <p:ph type="body" sz="quarter" idx="12"/>
          </p:nvPr>
        </p:nvSpPr>
        <p:spPr>
          <a:xfrm>
            <a:off x="339726" y="2098388"/>
            <a:ext cx="3833812" cy="581891"/>
          </a:xfrm>
          <a:noFill/>
        </p:spPr>
        <p:txBody>
          <a:bodyPr anchor="b"/>
          <a:lstStyle>
            <a:lvl1pPr marL="0" indent="0">
              <a:buNone/>
              <a:defRPr sz="3500">
                <a:solidFill>
                  <a:srgbClr val="BDD8F0"/>
                </a:solidFill>
              </a:defRPr>
            </a:lvl1pPr>
            <a:lvl2pPr marL="342892" indent="0">
              <a:buNone/>
              <a:defRPr/>
            </a:lvl2pPr>
            <a:lvl3pPr marL="685783" indent="0">
              <a:buNone/>
              <a:defRPr/>
            </a:lvl3pPr>
            <a:lvl4pPr marL="1028675" indent="0">
              <a:buNone/>
              <a:defRPr/>
            </a:lvl4pPr>
            <a:lvl5pPr marL="1371566" indent="0">
              <a:buNone/>
              <a:defRPr/>
            </a:lvl5pPr>
          </a:lstStyle>
          <a:p>
            <a:pPr lvl="0"/>
            <a:r>
              <a:rPr lang="en-US"/>
              <a:t>Click to edit Master text styles</a:t>
            </a:r>
          </a:p>
        </p:txBody>
      </p:sp>
      <p:sp>
        <p:nvSpPr>
          <p:cNvPr id="12" name="Text Placeholder 10"/>
          <p:cNvSpPr>
            <a:spLocks noGrp="1"/>
          </p:cNvSpPr>
          <p:nvPr>
            <p:ph type="body" sz="quarter" idx="13"/>
          </p:nvPr>
        </p:nvSpPr>
        <p:spPr>
          <a:xfrm>
            <a:off x="339726" y="2680279"/>
            <a:ext cx="3833812" cy="314182"/>
          </a:xfrm>
          <a:noFill/>
        </p:spPr>
        <p:txBody>
          <a:bodyPr/>
          <a:lstStyle>
            <a:lvl1pPr marL="0" indent="0">
              <a:buNone/>
              <a:defRPr sz="1800">
                <a:solidFill>
                  <a:srgbClr val="BDD8F0"/>
                </a:solidFill>
              </a:defRPr>
            </a:lvl1pPr>
            <a:lvl2pPr marL="342892" indent="0">
              <a:buNone/>
              <a:defRPr/>
            </a:lvl2pPr>
            <a:lvl3pPr marL="685783" indent="0">
              <a:buNone/>
              <a:defRPr/>
            </a:lvl3pPr>
            <a:lvl4pPr marL="1028675" indent="0">
              <a:buNone/>
              <a:defRPr/>
            </a:lvl4pPr>
            <a:lvl5pPr marL="1371566" indent="0">
              <a:buNone/>
              <a:defRPr/>
            </a:lvl5pPr>
          </a:lstStyle>
          <a:p>
            <a:pPr lvl="0"/>
            <a:r>
              <a:rPr lang="en-US"/>
              <a:t>Click to edit Master text styles</a:t>
            </a:r>
          </a:p>
        </p:txBody>
      </p:sp>
      <p:sp>
        <p:nvSpPr>
          <p:cNvPr id="5" name="Slide Number Placeholder 5">
            <a:extLst>
              <a:ext uri="{FF2B5EF4-FFF2-40B4-BE49-F238E27FC236}">
                <a16:creationId xmlns:a16="http://schemas.microsoft.com/office/drawing/2014/main" id="{05D67747-7572-4E5D-87BD-D0C7D2EEB2EB}"/>
              </a:ext>
            </a:extLst>
          </p:cNvPr>
          <p:cNvSpPr>
            <a:spLocks noGrp="1"/>
          </p:cNvSpPr>
          <p:nvPr>
            <p:ph type="sldNum" sz="quarter" idx="14"/>
          </p:nvPr>
        </p:nvSpPr>
        <p:spPr/>
        <p:txBody>
          <a:bodyPr/>
          <a:lstStyle>
            <a:lvl1pPr>
              <a:defRPr sz="750">
                <a:solidFill>
                  <a:schemeClr val="bg2">
                    <a:lumMod val="5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235437263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ontent Slide - Option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C01867-B4F3-4555-838A-86BD08F06E29}"/>
              </a:ext>
            </a:extLst>
          </p:cNvPr>
          <p:cNvSpPr/>
          <p:nvPr/>
        </p:nvSpPr>
        <p:spPr>
          <a:xfrm>
            <a:off x="0" y="4695825"/>
            <a:ext cx="9144000" cy="4560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pic>
        <p:nvPicPr>
          <p:cNvPr id="5" name="Picture 5" descr="A picture containing drawing&#10;&#10;Description automatically generated">
            <a:extLst>
              <a:ext uri="{FF2B5EF4-FFF2-40B4-BE49-F238E27FC236}">
                <a16:creationId xmlns:a16="http://schemas.microsoft.com/office/drawing/2014/main" id="{C6FD493E-14C6-4394-9B6C-C73A002FF3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7576" y="4785123"/>
            <a:ext cx="1356122"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E5CF674-31E7-458B-8862-3B1BB349DDE6}"/>
              </a:ext>
            </a:extLst>
          </p:cNvPr>
          <p:cNvSpPr>
            <a:spLocks noGrp="1"/>
          </p:cNvSpPr>
          <p:nvPr>
            <p:ph type="sldNum" sz="quarter" idx="10"/>
          </p:nvPr>
        </p:nvSpPr>
        <p:spPr/>
        <p:txBody>
          <a:bodyPr/>
          <a:lstStyle>
            <a:lvl1pPr>
              <a:defRPr sz="750">
                <a:solidFill>
                  <a:schemeClr val="accent2">
                    <a:lumMod val="20000"/>
                    <a:lumOff val="8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176290023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Slide - Option 2">
    <p:spTree>
      <p:nvGrpSpPr>
        <p:cNvPr id="1" name=""/>
        <p:cNvGrpSpPr/>
        <p:nvPr/>
      </p:nvGrpSpPr>
      <p:grpSpPr>
        <a:xfrm>
          <a:off x="0" y="0"/>
          <a:ext cx="0" cy="0"/>
          <a:chOff x="0" y="0"/>
          <a:chExt cx="0" cy="0"/>
        </a:xfrm>
      </p:grpSpPr>
      <p:pic>
        <p:nvPicPr>
          <p:cNvPr id="4" name="Picture 4" descr="Logo&#10;&#10;Description automatically generated">
            <a:extLst>
              <a:ext uri="{FF2B5EF4-FFF2-40B4-BE49-F238E27FC236}">
                <a16:creationId xmlns:a16="http://schemas.microsoft.com/office/drawing/2014/main" id="{5C0D47F6-CD22-4626-9A7E-3064DDBB9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1" y="4780360"/>
            <a:ext cx="1384697" cy="24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47838FC2-8996-43BE-97DA-D50694CF767E}"/>
              </a:ext>
            </a:extLst>
          </p:cNvPr>
          <p:cNvSpPr>
            <a:spLocks noGrp="1"/>
          </p:cNvSpPr>
          <p:nvPr>
            <p:ph type="sldNum" sz="quarter" idx="10"/>
          </p:nvPr>
        </p:nvSpPr>
        <p:spPr/>
        <p:txBody>
          <a:bodyPr/>
          <a:lstStyle>
            <a:lvl1pPr>
              <a:defRPr sz="750">
                <a:solidFill>
                  <a:schemeClr val="bg2">
                    <a:lumMod val="5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3328239728"/>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Slide - Option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186684-7474-47EE-90AD-BECA5FF95C28}"/>
              </a:ext>
            </a:extLst>
          </p:cNvPr>
          <p:cNvSpPr/>
          <p:nvPr/>
        </p:nvSpPr>
        <p:spPr>
          <a:xfrm>
            <a:off x="0" y="515541"/>
            <a:ext cx="4720829" cy="3680222"/>
          </a:xfrm>
          <a:prstGeom prst="rect">
            <a:avLst/>
          </a:prstGeom>
          <a:solidFill>
            <a:srgbClr val="E6E7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sp>
        <p:nvSpPr>
          <p:cNvPr id="5" name="Rectangle 4">
            <a:extLst>
              <a:ext uri="{FF2B5EF4-FFF2-40B4-BE49-F238E27FC236}">
                <a16:creationId xmlns:a16="http://schemas.microsoft.com/office/drawing/2014/main" id="{31922936-3101-4EB0-A67A-A3302A683F4D}"/>
              </a:ext>
            </a:extLst>
          </p:cNvPr>
          <p:cNvSpPr/>
          <p:nvPr/>
        </p:nvSpPr>
        <p:spPr>
          <a:xfrm>
            <a:off x="0" y="515541"/>
            <a:ext cx="72629" cy="3680222"/>
          </a:xfrm>
          <a:prstGeom prst="rect">
            <a:avLst/>
          </a:prstGeom>
          <a:gradFill>
            <a:gsLst>
              <a:gs pos="0">
                <a:srgbClr val="1867A7"/>
              </a:gs>
              <a:gs pos="100000">
                <a:srgbClr val="01B1B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sp>
        <p:nvSpPr>
          <p:cNvPr id="6" name="Rectangle 5">
            <a:extLst>
              <a:ext uri="{FF2B5EF4-FFF2-40B4-BE49-F238E27FC236}">
                <a16:creationId xmlns:a16="http://schemas.microsoft.com/office/drawing/2014/main" id="{7B1C7177-C21D-4CCC-9C72-4E8ACE2413DF}"/>
              </a:ext>
            </a:extLst>
          </p:cNvPr>
          <p:cNvSpPr/>
          <p:nvPr/>
        </p:nvSpPr>
        <p:spPr>
          <a:xfrm>
            <a:off x="0" y="4695825"/>
            <a:ext cx="9144000" cy="456010"/>
          </a:xfrm>
          <a:prstGeom prst="rect">
            <a:avLst/>
          </a:prstGeom>
          <a:solidFill>
            <a:srgbClr val="006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pic>
        <p:nvPicPr>
          <p:cNvPr id="7" name="Picture 5" descr="A picture containing drawing&#10;&#10;Description automatically generated">
            <a:extLst>
              <a:ext uri="{FF2B5EF4-FFF2-40B4-BE49-F238E27FC236}">
                <a16:creationId xmlns:a16="http://schemas.microsoft.com/office/drawing/2014/main" id="{D3E3811D-D9E3-4B98-8B06-8778E35B44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7576" y="4785123"/>
            <a:ext cx="1356122"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87460" y="798168"/>
            <a:ext cx="4076054" cy="3115159"/>
          </a:xfrm>
        </p:spPr>
        <p:txBody>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067946" y="309969"/>
            <a:ext cx="3611106" cy="4091554"/>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E99FA811-814B-49C4-8424-838ACE79BD8B}"/>
              </a:ext>
            </a:extLst>
          </p:cNvPr>
          <p:cNvSpPr>
            <a:spLocks noGrp="1"/>
          </p:cNvSpPr>
          <p:nvPr>
            <p:ph type="sldNum" sz="quarter" idx="10"/>
          </p:nvPr>
        </p:nvSpPr>
        <p:spPr/>
        <p:txBody>
          <a:bodyPr/>
          <a:lstStyle>
            <a:lvl1pPr>
              <a:defRPr sz="750">
                <a:solidFill>
                  <a:schemeClr val="accent2">
                    <a:lumMod val="20000"/>
                    <a:lumOff val="8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326805305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ontent Slide - Option 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A0B0175-4944-44D0-9C11-1DF1BBAC50BC}"/>
              </a:ext>
            </a:extLst>
          </p:cNvPr>
          <p:cNvSpPr/>
          <p:nvPr/>
        </p:nvSpPr>
        <p:spPr>
          <a:xfrm>
            <a:off x="0" y="515541"/>
            <a:ext cx="4720829" cy="3680222"/>
          </a:xfrm>
          <a:prstGeom prst="rect">
            <a:avLst/>
          </a:prstGeom>
          <a:solidFill>
            <a:srgbClr val="E6E7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sp>
        <p:nvSpPr>
          <p:cNvPr id="5" name="Rectangle 4">
            <a:extLst>
              <a:ext uri="{FF2B5EF4-FFF2-40B4-BE49-F238E27FC236}">
                <a16:creationId xmlns:a16="http://schemas.microsoft.com/office/drawing/2014/main" id="{E9F7423C-BF28-46BA-8659-4A9C2679D9FA}"/>
              </a:ext>
            </a:extLst>
          </p:cNvPr>
          <p:cNvSpPr/>
          <p:nvPr/>
        </p:nvSpPr>
        <p:spPr>
          <a:xfrm>
            <a:off x="0" y="515541"/>
            <a:ext cx="72629" cy="3680222"/>
          </a:xfrm>
          <a:prstGeom prst="rect">
            <a:avLst/>
          </a:prstGeom>
          <a:gradFill>
            <a:gsLst>
              <a:gs pos="0">
                <a:srgbClr val="1867A7"/>
              </a:gs>
              <a:gs pos="100000">
                <a:srgbClr val="01B1B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pic>
        <p:nvPicPr>
          <p:cNvPr id="6" name="Picture 4" descr="Logo&#10;&#10;Description automatically generated">
            <a:extLst>
              <a:ext uri="{FF2B5EF4-FFF2-40B4-BE49-F238E27FC236}">
                <a16:creationId xmlns:a16="http://schemas.microsoft.com/office/drawing/2014/main" id="{D9C9C840-2C7D-46FB-8AA2-620F2F6447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1" y="4780360"/>
            <a:ext cx="1384697" cy="24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87460" y="798168"/>
            <a:ext cx="4076054" cy="3115159"/>
          </a:xfrm>
        </p:spPr>
        <p:txBody>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067946" y="309969"/>
            <a:ext cx="3611106" cy="4091554"/>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DBED51CB-8E70-47FF-AD7B-8EAE93A4E4D6}"/>
              </a:ext>
            </a:extLst>
          </p:cNvPr>
          <p:cNvSpPr>
            <a:spLocks noGrp="1"/>
          </p:cNvSpPr>
          <p:nvPr>
            <p:ph type="sldNum" sz="quarter" idx="10"/>
          </p:nvPr>
        </p:nvSpPr>
        <p:spPr/>
        <p:txBody>
          <a:bodyPr/>
          <a:lstStyle>
            <a:lvl1pPr>
              <a:defRPr sz="750">
                <a:solidFill>
                  <a:schemeClr val="bg2">
                    <a:lumMod val="5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64340078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Slide - Option 5">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7C8076-C844-4454-A6D2-E5E43780442A}"/>
              </a:ext>
            </a:extLst>
          </p:cNvPr>
          <p:cNvSpPr/>
          <p:nvPr/>
        </p:nvSpPr>
        <p:spPr>
          <a:xfrm>
            <a:off x="0" y="0"/>
            <a:ext cx="4572000" cy="5143500"/>
          </a:xfrm>
          <a:prstGeom prst="rect">
            <a:avLst/>
          </a:prstGeom>
          <a:solidFill>
            <a:srgbClr val="E6E7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sp>
        <p:nvSpPr>
          <p:cNvPr id="5" name="Rectangle 4">
            <a:extLst>
              <a:ext uri="{FF2B5EF4-FFF2-40B4-BE49-F238E27FC236}">
                <a16:creationId xmlns:a16="http://schemas.microsoft.com/office/drawing/2014/main" id="{01A981CB-A4A8-40F5-A9E9-D3470F18D8A9}"/>
              </a:ext>
            </a:extLst>
          </p:cNvPr>
          <p:cNvSpPr/>
          <p:nvPr/>
        </p:nvSpPr>
        <p:spPr>
          <a:xfrm>
            <a:off x="4562475" y="0"/>
            <a:ext cx="46435" cy="5143500"/>
          </a:xfrm>
          <a:prstGeom prst="rect">
            <a:avLst/>
          </a:prstGeom>
          <a:gradFill>
            <a:gsLst>
              <a:gs pos="0">
                <a:srgbClr val="1867A7"/>
              </a:gs>
              <a:gs pos="100000">
                <a:srgbClr val="01B1B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pic>
        <p:nvPicPr>
          <p:cNvPr id="6" name="Picture 4" descr="Logo&#10;&#10;Description automatically generated">
            <a:extLst>
              <a:ext uri="{FF2B5EF4-FFF2-40B4-BE49-F238E27FC236}">
                <a16:creationId xmlns:a16="http://schemas.microsoft.com/office/drawing/2014/main" id="{80D175EE-BF91-402B-A4A6-992B89B9CE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1" y="4780360"/>
            <a:ext cx="1384697" cy="24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87461" y="309969"/>
            <a:ext cx="3704095" cy="4448014"/>
          </a:xfrm>
        </p:spPr>
        <p:txBody>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067946" y="309969"/>
            <a:ext cx="3611106" cy="4222277"/>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727C2921-465B-405F-8F99-B633ACF3FA22}"/>
              </a:ext>
            </a:extLst>
          </p:cNvPr>
          <p:cNvSpPr>
            <a:spLocks noGrp="1"/>
          </p:cNvSpPr>
          <p:nvPr>
            <p:ph type="sldNum" sz="quarter" idx="10"/>
          </p:nvPr>
        </p:nvSpPr>
        <p:spPr/>
        <p:txBody>
          <a:bodyPr/>
          <a:lstStyle>
            <a:lvl1pPr>
              <a:defRPr sz="750">
                <a:solidFill>
                  <a:schemeClr val="bg2">
                    <a:lumMod val="5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67255530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Slide - Option 6">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750EE6-DCB7-406E-B6A9-3B0728237B74}"/>
              </a:ext>
            </a:extLst>
          </p:cNvPr>
          <p:cNvSpPr/>
          <p:nvPr/>
        </p:nvSpPr>
        <p:spPr>
          <a:xfrm>
            <a:off x="0" y="0"/>
            <a:ext cx="4572000" cy="5143500"/>
          </a:xfrm>
          <a:prstGeom prst="rect">
            <a:avLst/>
          </a:prstGeom>
          <a:gradFill>
            <a:gsLst>
              <a:gs pos="0">
                <a:srgbClr val="1188BD"/>
              </a:gs>
              <a:gs pos="88000">
                <a:srgbClr val="016E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pic>
        <p:nvPicPr>
          <p:cNvPr id="5" name="Picture 5" descr="Logo&#10;&#10;Description automatically generated">
            <a:extLst>
              <a:ext uri="{FF2B5EF4-FFF2-40B4-BE49-F238E27FC236}">
                <a16:creationId xmlns:a16="http://schemas.microsoft.com/office/drawing/2014/main" id="{20868EA1-D95F-410C-8C68-28D4ED4CA3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1" y="4780360"/>
            <a:ext cx="1384697" cy="24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87461" y="309969"/>
            <a:ext cx="3704095" cy="4448014"/>
          </a:xfrm>
        </p:spPr>
        <p:txBody>
          <a:bodyPr/>
          <a:lstStyle>
            <a:lvl1pPr>
              <a:defRPr sz="32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067946" y="309966"/>
            <a:ext cx="3611106" cy="4214823"/>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1B37BF48-7C55-4620-A5D7-18974435A74E}"/>
              </a:ext>
            </a:extLst>
          </p:cNvPr>
          <p:cNvSpPr>
            <a:spLocks noGrp="1"/>
          </p:cNvSpPr>
          <p:nvPr>
            <p:ph type="sldNum" sz="quarter" idx="10"/>
          </p:nvPr>
        </p:nvSpPr>
        <p:spPr/>
        <p:txBody>
          <a:bodyPr/>
          <a:lstStyle>
            <a:lvl1pPr>
              <a:defRPr sz="750">
                <a:solidFill>
                  <a:schemeClr val="accent2">
                    <a:lumMod val="20000"/>
                    <a:lumOff val="8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7678404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Content Slide - Option 5">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257D7C-093A-4C04-B9EF-0B49268F3D48}"/>
              </a:ext>
            </a:extLst>
          </p:cNvPr>
          <p:cNvSpPr/>
          <p:nvPr/>
        </p:nvSpPr>
        <p:spPr>
          <a:xfrm>
            <a:off x="0" y="0"/>
            <a:ext cx="3420666" cy="5143500"/>
          </a:xfrm>
          <a:prstGeom prst="rect">
            <a:avLst/>
          </a:prstGeom>
          <a:solidFill>
            <a:srgbClr val="E6E7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sp>
        <p:nvSpPr>
          <p:cNvPr id="5" name="Rectangle 4">
            <a:extLst>
              <a:ext uri="{FF2B5EF4-FFF2-40B4-BE49-F238E27FC236}">
                <a16:creationId xmlns:a16="http://schemas.microsoft.com/office/drawing/2014/main" id="{61ADB780-0E62-4717-A1F9-CB268881EAC9}"/>
              </a:ext>
            </a:extLst>
          </p:cNvPr>
          <p:cNvSpPr/>
          <p:nvPr/>
        </p:nvSpPr>
        <p:spPr>
          <a:xfrm>
            <a:off x="3398044" y="0"/>
            <a:ext cx="46435" cy="5143500"/>
          </a:xfrm>
          <a:prstGeom prst="rect">
            <a:avLst/>
          </a:prstGeom>
          <a:gradFill>
            <a:gsLst>
              <a:gs pos="0">
                <a:srgbClr val="1867A7"/>
              </a:gs>
              <a:gs pos="100000">
                <a:srgbClr val="01B1B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pic>
        <p:nvPicPr>
          <p:cNvPr id="6" name="Picture 4" descr="Logo&#10;&#10;Description automatically generated">
            <a:extLst>
              <a:ext uri="{FF2B5EF4-FFF2-40B4-BE49-F238E27FC236}">
                <a16:creationId xmlns:a16="http://schemas.microsoft.com/office/drawing/2014/main" id="{D5BCF8B4-9909-4FB0-9587-51BB309E6E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1" y="4780360"/>
            <a:ext cx="1384697" cy="24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87461" y="309969"/>
            <a:ext cx="2758341" cy="4448014"/>
          </a:xfrm>
        </p:spPr>
        <p:txBody>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672651" y="309969"/>
            <a:ext cx="5006401" cy="4222277"/>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ABCC1828-3282-4C3A-B76A-2698086ED504}"/>
              </a:ext>
            </a:extLst>
          </p:cNvPr>
          <p:cNvSpPr>
            <a:spLocks noGrp="1"/>
          </p:cNvSpPr>
          <p:nvPr>
            <p:ph type="sldNum" sz="quarter" idx="10"/>
          </p:nvPr>
        </p:nvSpPr>
        <p:spPr/>
        <p:txBody>
          <a:bodyPr/>
          <a:lstStyle>
            <a:lvl1pPr>
              <a:defRPr sz="750">
                <a:solidFill>
                  <a:schemeClr val="bg2">
                    <a:lumMod val="5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1101820237"/>
      </p:ext>
    </p:extLst>
  </p:cSld>
  <p:clrMapOvr>
    <a:masterClrMapping/>
  </p:clrMapOvr>
  <p:transition spd="slow"/>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Content Slide - Option 6">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46D2E6-A54E-4607-8904-6974C0D2C83A}"/>
              </a:ext>
            </a:extLst>
          </p:cNvPr>
          <p:cNvSpPr/>
          <p:nvPr/>
        </p:nvSpPr>
        <p:spPr>
          <a:xfrm>
            <a:off x="0" y="0"/>
            <a:ext cx="3420666" cy="5143500"/>
          </a:xfrm>
          <a:prstGeom prst="rect">
            <a:avLst/>
          </a:prstGeom>
          <a:gradFill>
            <a:gsLst>
              <a:gs pos="0">
                <a:srgbClr val="1188BD"/>
              </a:gs>
              <a:gs pos="88000">
                <a:srgbClr val="016EB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pic>
        <p:nvPicPr>
          <p:cNvPr id="5" name="Picture 5" descr="Logo&#10;&#10;Description automatically generated">
            <a:extLst>
              <a:ext uri="{FF2B5EF4-FFF2-40B4-BE49-F238E27FC236}">
                <a16:creationId xmlns:a16="http://schemas.microsoft.com/office/drawing/2014/main" id="{3AEF778F-D9EB-4438-9FB8-6E15DA62F9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1" y="4780360"/>
            <a:ext cx="1384697" cy="24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p:cNvSpPr>
            <a:spLocks noGrp="1"/>
          </p:cNvSpPr>
          <p:nvPr>
            <p:ph idx="11"/>
          </p:nvPr>
        </p:nvSpPr>
        <p:spPr>
          <a:xfrm>
            <a:off x="3672651" y="309969"/>
            <a:ext cx="5006401" cy="4222277"/>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387461" y="309969"/>
            <a:ext cx="2731297" cy="4448014"/>
          </a:xfrm>
        </p:spPr>
        <p:txBody>
          <a:bodyPr/>
          <a:lstStyle>
            <a:lvl1pPr>
              <a:defRPr sz="3200">
                <a:solidFill>
                  <a:schemeClr val="bg1"/>
                </a:solidFill>
              </a:defRPr>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16B186EB-21F0-4D72-BA5A-3B5DB20BD957}"/>
              </a:ext>
            </a:extLst>
          </p:cNvPr>
          <p:cNvSpPr>
            <a:spLocks noGrp="1"/>
          </p:cNvSpPr>
          <p:nvPr>
            <p:ph type="sldNum" sz="quarter" idx="12"/>
          </p:nvPr>
        </p:nvSpPr>
        <p:spPr/>
        <p:txBody>
          <a:bodyPr/>
          <a:lstStyle>
            <a:lvl1pPr>
              <a:defRPr sz="750">
                <a:solidFill>
                  <a:schemeClr val="accent2">
                    <a:lumMod val="20000"/>
                    <a:lumOff val="8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2967592717"/>
      </p:ext>
    </p:extLst>
  </p:cSld>
  <p:clrMapOvr>
    <a:masterClrMapping/>
  </p:clrMapOvr>
  <p:transition spd="slow"/>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Slide - Option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B10C75-A2BC-4543-B252-EF57F041CFED}"/>
              </a:ext>
            </a:extLst>
          </p:cNvPr>
          <p:cNvSpPr/>
          <p:nvPr/>
        </p:nvSpPr>
        <p:spPr>
          <a:xfrm>
            <a:off x="0" y="4695825"/>
            <a:ext cx="9144000" cy="456010"/>
          </a:xfrm>
          <a:prstGeom prst="rect">
            <a:avLst/>
          </a:prstGeom>
          <a:solidFill>
            <a:srgbClr val="006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00"/>
          </a:p>
        </p:txBody>
      </p:sp>
      <p:pic>
        <p:nvPicPr>
          <p:cNvPr id="3" name="Picture 5" descr="A picture containing drawing&#10;&#10;Description automatically generated">
            <a:extLst>
              <a:ext uri="{FF2B5EF4-FFF2-40B4-BE49-F238E27FC236}">
                <a16:creationId xmlns:a16="http://schemas.microsoft.com/office/drawing/2014/main" id="{ED70826F-F77A-40B8-ACBA-ABFE039BAF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7576" y="4785123"/>
            <a:ext cx="1356122"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44607820-0B81-4136-8FF7-C8465A55AB88}"/>
              </a:ext>
            </a:extLst>
          </p:cNvPr>
          <p:cNvSpPr>
            <a:spLocks noGrp="1"/>
          </p:cNvSpPr>
          <p:nvPr>
            <p:ph type="sldNum" sz="quarter" idx="10"/>
          </p:nvPr>
        </p:nvSpPr>
        <p:spPr/>
        <p:txBody>
          <a:bodyPr/>
          <a:lstStyle>
            <a:lvl1pPr>
              <a:defRPr sz="750">
                <a:solidFill>
                  <a:schemeClr val="accent2">
                    <a:lumMod val="20000"/>
                    <a:lumOff val="8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382570407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Slide - Option 2">
    <p:spTree>
      <p:nvGrpSpPr>
        <p:cNvPr id="1" name=""/>
        <p:cNvGrpSpPr/>
        <p:nvPr/>
      </p:nvGrpSpPr>
      <p:grpSpPr>
        <a:xfrm>
          <a:off x="0" y="0"/>
          <a:ext cx="0" cy="0"/>
          <a:chOff x="0" y="0"/>
          <a:chExt cx="0" cy="0"/>
        </a:xfrm>
      </p:grpSpPr>
      <p:pic>
        <p:nvPicPr>
          <p:cNvPr id="2" name="Picture 4" descr="Logo&#10;&#10;Description automatically generated">
            <a:extLst>
              <a:ext uri="{FF2B5EF4-FFF2-40B4-BE49-F238E27FC236}">
                <a16:creationId xmlns:a16="http://schemas.microsoft.com/office/drawing/2014/main" id="{B29CF365-B8F5-4FE1-AB09-2F36AD317A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1" y="4780360"/>
            <a:ext cx="1384697" cy="24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328AACA6-8C54-4596-AA1F-5F9341CF4CD2}"/>
              </a:ext>
            </a:extLst>
          </p:cNvPr>
          <p:cNvSpPr>
            <a:spLocks noGrp="1"/>
          </p:cNvSpPr>
          <p:nvPr>
            <p:ph type="sldNum" sz="quarter" idx="10"/>
          </p:nvPr>
        </p:nvSpPr>
        <p:spPr/>
        <p:txBody>
          <a:bodyPr/>
          <a:lstStyle>
            <a:lvl1pPr>
              <a:defRPr sz="750">
                <a:solidFill>
                  <a:schemeClr val="bg2">
                    <a:lumMod val="5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61598370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Slide - Quote">
    <p:bg>
      <p:bgPr>
        <a:gradFill rotWithShape="0">
          <a:gsLst>
            <a:gs pos="0">
              <a:srgbClr val="1188BD"/>
            </a:gs>
            <a:gs pos="88000">
              <a:srgbClr val="016EB7"/>
            </a:gs>
            <a:gs pos="100000">
              <a:srgbClr val="016EB7"/>
            </a:gs>
          </a:gsLst>
          <a:lin ang="0"/>
        </a:gradFill>
        <a:effectLst/>
      </p:bgPr>
    </p:bg>
    <p:spTree>
      <p:nvGrpSpPr>
        <p:cNvPr id="1" name=""/>
        <p:cNvGrpSpPr/>
        <p:nvPr/>
      </p:nvGrpSpPr>
      <p:grpSpPr>
        <a:xfrm>
          <a:off x="0" y="0"/>
          <a:ext cx="0" cy="0"/>
          <a:chOff x="0" y="0"/>
          <a:chExt cx="0" cy="0"/>
        </a:xfrm>
      </p:grpSpPr>
      <p:pic>
        <p:nvPicPr>
          <p:cNvPr id="3" name="Picture 5" descr="A picture containing drawing&#10;&#10;Description automatically generated">
            <a:extLst>
              <a:ext uri="{FF2B5EF4-FFF2-40B4-BE49-F238E27FC236}">
                <a16:creationId xmlns:a16="http://schemas.microsoft.com/office/drawing/2014/main" id="{18155C47-7361-4147-9E92-EBA9F513F0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7576" y="4785123"/>
            <a:ext cx="1356122" cy="2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01807" y="371962"/>
            <a:ext cx="8121496" cy="4261373"/>
          </a:xfrm>
        </p:spPr>
        <p:txBody>
          <a:bodyPr/>
          <a:lstStyle>
            <a:lvl1pPr algn="ctr">
              <a:defRPr sz="3200">
                <a:solidFill>
                  <a:schemeClr val="bg1"/>
                </a:solidFill>
              </a:defRPr>
            </a:lvl1pPr>
          </a:lstStyle>
          <a:p>
            <a:r>
              <a:rPr lang="en-US"/>
              <a:t>Click to edit Master title style</a:t>
            </a:r>
            <a:endParaRPr lang="en-US" dirty="0"/>
          </a:p>
        </p:txBody>
      </p:sp>
      <p:sp>
        <p:nvSpPr>
          <p:cNvPr id="4" name="Slide Number Placeholder 5">
            <a:extLst>
              <a:ext uri="{FF2B5EF4-FFF2-40B4-BE49-F238E27FC236}">
                <a16:creationId xmlns:a16="http://schemas.microsoft.com/office/drawing/2014/main" id="{CCFC144F-1475-4903-841D-46B7C5BBA4AC}"/>
              </a:ext>
            </a:extLst>
          </p:cNvPr>
          <p:cNvSpPr>
            <a:spLocks noGrp="1"/>
          </p:cNvSpPr>
          <p:nvPr>
            <p:ph type="sldNum" sz="quarter" idx="10"/>
          </p:nvPr>
        </p:nvSpPr>
        <p:spPr/>
        <p:txBody>
          <a:bodyPr/>
          <a:lstStyle>
            <a:lvl1pPr>
              <a:defRPr sz="750">
                <a:solidFill>
                  <a:schemeClr val="accent2">
                    <a:lumMod val="20000"/>
                    <a:lumOff val="80000"/>
                  </a:schemeClr>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1250184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1803626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15C5E50-84B0-427A-8CB1-2FA0A2098084}"/>
              </a:ext>
            </a:extLst>
          </p:cNvPr>
          <p:cNvSpPr>
            <a:spLocks noGrp="1"/>
          </p:cNvSpPr>
          <p:nvPr>
            <p:ph type="title"/>
          </p:nvPr>
        </p:nvSpPr>
        <p:spPr bwMode="auto">
          <a:xfrm>
            <a:off x="357188" y="296466"/>
            <a:ext cx="826651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24045567-6F80-408A-AA09-D770A9F47D9E}"/>
              </a:ext>
            </a:extLst>
          </p:cNvPr>
          <p:cNvSpPr>
            <a:spLocks noGrp="1"/>
          </p:cNvSpPr>
          <p:nvPr>
            <p:ph type="body" idx="1"/>
          </p:nvPr>
        </p:nvSpPr>
        <p:spPr bwMode="auto">
          <a:xfrm>
            <a:off x="357188" y="965597"/>
            <a:ext cx="826651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Slide Number Placeholder 5">
            <a:extLst>
              <a:ext uri="{FF2B5EF4-FFF2-40B4-BE49-F238E27FC236}">
                <a16:creationId xmlns:a16="http://schemas.microsoft.com/office/drawing/2014/main" id="{F495BFE0-C78E-4A76-B8C2-623CC8CB2A7E}"/>
              </a:ext>
            </a:extLst>
          </p:cNvPr>
          <p:cNvSpPr>
            <a:spLocks noGrp="1"/>
          </p:cNvSpPr>
          <p:nvPr>
            <p:ph type="sldNum" sz="quarter" idx="4"/>
          </p:nvPr>
        </p:nvSpPr>
        <p:spPr>
          <a:xfrm>
            <a:off x="96441" y="4847035"/>
            <a:ext cx="1285875" cy="273844"/>
          </a:xfrm>
          <a:prstGeom prst="rect">
            <a:avLst/>
          </a:prstGeom>
        </p:spPr>
        <p:txBody>
          <a:bodyPr/>
          <a:lstStyle>
            <a:lvl1pPr>
              <a:defRPr sz="825">
                <a:solidFill>
                  <a:schemeClr val="bg1"/>
                </a:solidFill>
              </a:defRPr>
            </a:lvl1pPr>
          </a:lstStyle>
          <a:p>
            <a:fld id="{6DEEFC38-9F1D-F64B-A402-A9A479E8BA73}" type="slidenum">
              <a:rPr lang="en-US" smtClean="0"/>
              <a:pPr/>
              <a:t>‹#›</a:t>
            </a:fld>
            <a:endParaRPr lang="en-US" dirty="0"/>
          </a:p>
        </p:txBody>
      </p:sp>
    </p:spTree>
    <p:extLst>
      <p:ext uri="{BB962C8B-B14F-4D97-AF65-F5344CB8AC3E}">
        <p14:creationId xmlns:p14="http://schemas.microsoft.com/office/powerpoint/2010/main" val="107866540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691" r:id="rId15"/>
  </p:sldLayoutIdLst>
  <p:hf hdr="0" ftr="0" dt="0"/>
  <p:txStyles>
    <p:titleStyle>
      <a:lvl1pPr algn="l" defTabSz="683419" rtl="0" eaLnBrk="1" fontAlgn="base" hangingPunct="1">
        <a:lnSpc>
          <a:spcPct val="90000"/>
        </a:lnSpc>
        <a:spcBef>
          <a:spcPct val="0"/>
        </a:spcBef>
        <a:spcAft>
          <a:spcPct val="0"/>
        </a:spcAft>
        <a:defRPr sz="2400" kern="1200">
          <a:solidFill>
            <a:srgbClr val="0263A7"/>
          </a:solidFill>
          <a:latin typeface="+mj-lt"/>
          <a:ea typeface="+mj-ea"/>
          <a:cs typeface="+mj-cs"/>
        </a:defRPr>
      </a:lvl1pPr>
      <a:lvl2pPr algn="l" defTabSz="683419" rtl="0" eaLnBrk="1" fontAlgn="base" hangingPunct="1">
        <a:lnSpc>
          <a:spcPct val="90000"/>
        </a:lnSpc>
        <a:spcBef>
          <a:spcPct val="0"/>
        </a:spcBef>
        <a:spcAft>
          <a:spcPct val="0"/>
        </a:spcAft>
        <a:defRPr sz="2400">
          <a:solidFill>
            <a:srgbClr val="0263A7"/>
          </a:solidFill>
          <a:latin typeface="Arial" charset="0"/>
        </a:defRPr>
      </a:lvl2pPr>
      <a:lvl3pPr algn="l" defTabSz="683419" rtl="0" eaLnBrk="1" fontAlgn="base" hangingPunct="1">
        <a:lnSpc>
          <a:spcPct val="90000"/>
        </a:lnSpc>
        <a:spcBef>
          <a:spcPct val="0"/>
        </a:spcBef>
        <a:spcAft>
          <a:spcPct val="0"/>
        </a:spcAft>
        <a:defRPr sz="2400">
          <a:solidFill>
            <a:srgbClr val="0263A7"/>
          </a:solidFill>
          <a:latin typeface="Arial" charset="0"/>
        </a:defRPr>
      </a:lvl3pPr>
      <a:lvl4pPr algn="l" defTabSz="683419" rtl="0" eaLnBrk="1" fontAlgn="base" hangingPunct="1">
        <a:lnSpc>
          <a:spcPct val="90000"/>
        </a:lnSpc>
        <a:spcBef>
          <a:spcPct val="0"/>
        </a:spcBef>
        <a:spcAft>
          <a:spcPct val="0"/>
        </a:spcAft>
        <a:defRPr sz="2400">
          <a:solidFill>
            <a:srgbClr val="0263A7"/>
          </a:solidFill>
          <a:latin typeface="Arial" charset="0"/>
        </a:defRPr>
      </a:lvl4pPr>
      <a:lvl5pPr algn="l" defTabSz="683419" rtl="0" eaLnBrk="1" fontAlgn="base" hangingPunct="1">
        <a:lnSpc>
          <a:spcPct val="90000"/>
        </a:lnSpc>
        <a:spcBef>
          <a:spcPct val="0"/>
        </a:spcBef>
        <a:spcAft>
          <a:spcPct val="0"/>
        </a:spcAft>
        <a:defRPr sz="2400">
          <a:solidFill>
            <a:srgbClr val="0263A7"/>
          </a:solidFill>
          <a:latin typeface="Arial" charset="0"/>
        </a:defRPr>
      </a:lvl5pPr>
      <a:lvl6pPr marL="342892" algn="l" defTabSz="684593" rtl="0" eaLnBrk="1" fontAlgn="base" hangingPunct="1">
        <a:lnSpc>
          <a:spcPct val="90000"/>
        </a:lnSpc>
        <a:spcBef>
          <a:spcPct val="0"/>
        </a:spcBef>
        <a:spcAft>
          <a:spcPct val="0"/>
        </a:spcAft>
        <a:defRPr sz="2400">
          <a:solidFill>
            <a:srgbClr val="0263A7"/>
          </a:solidFill>
          <a:latin typeface="Arial" charset="0"/>
        </a:defRPr>
      </a:lvl6pPr>
      <a:lvl7pPr marL="685783" algn="l" defTabSz="684593" rtl="0" eaLnBrk="1" fontAlgn="base" hangingPunct="1">
        <a:lnSpc>
          <a:spcPct val="90000"/>
        </a:lnSpc>
        <a:spcBef>
          <a:spcPct val="0"/>
        </a:spcBef>
        <a:spcAft>
          <a:spcPct val="0"/>
        </a:spcAft>
        <a:defRPr sz="2400">
          <a:solidFill>
            <a:srgbClr val="0263A7"/>
          </a:solidFill>
          <a:latin typeface="Arial" charset="0"/>
        </a:defRPr>
      </a:lvl7pPr>
      <a:lvl8pPr marL="1028675" algn="l" defTabSz="684593" rtl="0" eaLnBrk="1" fontAlgn="base" hangingPunct="1">
        <a:lnSpc>
          <a:spcPct val="90000"/>
        </a:lnSpc>
        <a:spcBef>
          <a:spcPct val="0"/>
        </a:spcBef>
        <a:spcAft>
          <a:spcPct val="0"/>
        </a:spcAft>
        <a:defRPr sz="2400">
          <a:solidFill>
            <a:srgbClr val="0263A7"/>
          </a:solidFill>
          <a:latin typeface="Arial" charset="0"/>
        </a:defRPr>
      </a:lvl8pPr>
      <a:lvl9pPr marL="1371566" algn="l" defTabSz="684593" rtl="0" eaLnBrk="1" fontAlgn="base" hangingPunct="1">
        <a:lnSpc>
          <a:spcPct val="90000"/>
        </a:lnSpc>
        <a:spcBef>
          <a:spcPct val="0"/>
        </a:spcBef>
        <a:spcAft>
          <a:spcPct val="0"/>
        </a:spcAft>
        <a:defRPr sz="2400">
          <a:solidFill>
            <a:srgbClr val="0263A7"/>
          </a:solidFill>
          <a:latin typeface="Arial" charset="0"/>
        </a:defRPr>
      </a:lvl9pPr>
    </p:titleStyle>
    <p:bodyStyle>
      <a:lvl1pPr marL="169069" indent="-169069" algn="l" defTabSz="683419" rtl="0" eaLnBrk="1" fontAlgn="base" hangingPunct="1">
        <a:spcBef>
          <a:spcPts val="750"/>
        </a:spcBef>
        <a:spcAft>
          <a:spcPct val="0"/>
        </a:spcAft>
        <a:buFont typeface="Arial" panose="020B0604020202020204" pitchFamily="34" charset="0"/>
        <a:buChar char="•"/>
        <a:defRPr sz="2100" kern="1200">
          <a:solidFill>
            <a:srgbClr val="181717"/>
          </a:solidFill>
          <a:latin typeface="+mn-lt"/>
          <a:ea typeface="+mn-ea"/>
          <a:cs typeface="+mn-cs"/>
        </a:defRPr>
      </a:lvl1pPr>
      <a:lvl2pPr marL="511969" indent="-169069" algn="l" defTabSz="683419" rtl="0" eaLnBrk="1" fontAlgn="base" hangingPunct="1">
        <a:spcBef>
          <a:spcPts val="375"/>
        </a:spcBef>
        <a:spcAft>
          <a:spcPct val="0"/>
        </a:spcAft>
        <a:buFont typeface="Arial" panose="020B0604020202020204" pitchFamily="34" charset="0"/>
        <a:buChar char="•"/>
        <a:defRPr sz="1500" kern="1200">
          <a:solidFill>
            <a:srgbClr val="181717"/>
          </a:solidFill>
          <a:latin typeface="+mn-lt"/>
          <a:ea typeface="+mn-ea"/>
          <a:cs typeface="+mn-cs"/>
        </a:defRPr>
      </a:lvl2pPr>
      <a:lvl3pPr marL="854869" indent="-169069" algn="l" defTabSz="683419" rtl="0" eaLnBrk="1" fontAlgn="base" hangingPunct="1">
        <a:spcBef>
          <a:spcPts val="375"/>
        </a:spcBef>
        <a:spcAft>
          <a:spcPct val="0"/>
        </a:spcAft>
        <a:buFont typeface="Arial" panose="020B0604020202020204" pitchFamily="34" charset="0"/>
        <a:buChar char="•"/>
        <a:defRPr kern="1200">
          <a:solidFill>
            <a:srgbClr val="181717"/>
          </a:solidFill>
          <a:latin typeface="+mn-lt"/>
          <a:ea typeface="+mn-ea"/>
          <a:cs typeface="+mn-cs"/>
        </a:defRPr>
      </a:lvl3pPr>
      <a:lvl4pPr marL="1197769" indent="-169069" algn="l" defTabSz="683419" rtl="0" eaLnBrk="1" fontAlgn="base" hangingPunct="1">
        <a:spcBef>
          <a:spcPts val="375"/>
        </a:spcBef>
        <a:spcAft>
          <a:spcPct val="0"/>
        </a:spcAft>
        <a:buFont typeface="Arial" panose="020B0604020202020204" pitchFamily="34" charset="0"/>
        <a:buChar char="•"/>
        <a:defRPr sz="1200" kern="1200">
          <a:solidFill>
            <a:srgbClr val="181717"/>
          </a:solidFill>
          <a:latin typeface="+mn-lt"/>
          <a:ea typeface="+mn-ea"/>
          <a:cs typeface="+mn-cs"/>
        </a:defRPr>
      </a:lvl4pPr>
      <a:lvl5pPr marL="1540669" indent="-169069" algn="l" defTabSz="683419" rtl="0" eaLnBrk="1" fontAlgn="base" hangingPunct="1">
        <a:spcBef>
          <a:spcPts val="375"/>
        </a:spcBef>
        <a:spcAft>
          <a:spcPct val="0"/>
        </a:spcAft>
        <a:buFont typeface="Arial" panose="020B0604020202020204" pitchFamily="34" charset="0"/>
        <a:buChar char="•"/>
        <a:defRPr sz="1200" kern="1200">
          <a:solidFill>
            <a:srgbClr val="181717"/>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emf"/></Relationships>
</file>

<file path=ppt/slides/_rels/slide9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oleObject" Target="../embeddings/oleObject1.bin"/><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oleObject" Target="../embeddings/oleObject2.bin"/></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10.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oleObject" Target="../embeddings/oleObject3.bin"/><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body" sz="quarter" idx="12"/>
          </p:nvPr>
        </p:nvSpPr>
        <p:spPr/>
        <p:txBody>
          <a:bodyPr wrap="square" anchor="b">
            <a:normAutofit/>
          </a:bodyPr>
          <a:lstStyle/>
          <a:p>
            <a:pPr>
              <a:lnSpc>
                <a:spcPct val="90000"/>
              </a:lnSpc>
            </a:pPr>
            <a:r>
              <a:rPr lang="en-US" sz="1700"/>
              <a:t>Mutual of Omaha Individual Annuities</a:t>
            </a:r>
          </a:p>
        </p:txBody>
      </p:sp>
      <p:sp>
        <p:nvSpPr>
          <p:cNvPr id="3" name="Subtitle 2"/>
          <p:cNvSpPr>
            <a:spLocks noGrp="1"/>
          </p:cNvSpPr>
          <p:nvPr>
            <p:ph type="body" sz="quarter" idx="13"/>
          </p:nvPr>
        </p:nvSpPr>
        <p:spPr/>
        <p:txBody>
          <a:bodyPr wrap="square" anchor="t">
            <a:normAutofit/>
          </a:bodyPr>
          <a:lstStyle/>
          <a:p>
            <a:pPr>
              <a:lnSpc>
                <a:spcPct val="90000"/>
              </a:lnSpc>
            </a:pPr>
            <a:r>
              <a:rPr lang="en-US" sz="1500" dirty="0"/>
              <a:t>Annuity Portfolio and Certification Course</a:t>
            </a:r>
          </a:p>
        </p:txBody>
      </p:sp>
    </p:spTree>
    <p:extLst>
      <p:ext uri="{BB962C8B-B14F-4D97-AF65-F5344CB8AC3E}">
        <p14:creationId xmlns:p14="http://schemas.microsoft.com/office/powerpoint/2010/main" val="530534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EEE3B-66CA-443A-B8EA-3DF5494A3DA5}"/>
              </a:ext>
            </a:extLst>
          </p:cNvPr>
          <p:cNvSpPr>
            <a:spLocks noGrp="1"/>
          </p:cNvSpPr>
          <p:nvPr>
            <p:ph type="title"/>
          </p:nvPr>
        </p:nvSpPr>
        <p:spPr/>
        <p:txBody>
          <a:bodyPr/>
          <a:lstStyle/>
          <a:p>
            <a:r>
              <a:rPr lang="en-US" dirty="0"/>
              <a:t>Annuity Overview</a:t>
            </a:r>
          </a:p>
        </p:txBody>
      </p:sp>
      <p:sp>
        <p:nvSpPr>
          <p:cNvPr id="3" name="Content Placeholder 2">
            <a:extLst>
              <a:ext uri="{FF2B5EF4-FFF2-40B4-BE49-F238E27FC236}">
                <a16:creationId xmlns:a16="http://schemas.microsoft.com/office/drawing/2014/main" id="{522A195E-E9E8-4885-AD0E-7D85F60C3DEE}"/>
              </a:ext>
            </a:extLst>
          </p:cNvPr>
          <p:cNvSpPr>
            <a:spLocks noGrp="1"/>
          </p:cNvSpPr>
          <p:nvPr>
            <p:ph idx="1"/>
          </p:nvPr>
        </p:nvSpPr>
        <p:spPr/>
        <p:txBody>
          <a:bodyPr/>
          <a:lstStyle/>
          <a:p>
            <a:pPr marL="0" indent="0">
              <a:buNone/>
            </a:pPr>
            <a:r>
              <a:rPr lang="en-US" dirty="0"/>
              <a:t>These are consumer’s main retirement objectives:</a:t>
            </a:r>
          </a:p>
          <a:p>
            <a:r>
              <a:rPr lang="en-US" dirty="0"/>
              <a:t>Maintain their current lifestyle at retirement, and </a:t>
            </a:r>
          </a:p>
          <a:p>
            <a:r>
              <a:rPr lang="en-US" dirty="0"/>
              <a:t>Provide for adequate health care</a:t>
            </a:r>
          </a:p>
          <a:p>
            <a:pPr marL="0" indent="0">
              <a:buNone/>
            </a:pPr>
            <a:endParaRPr lang="en-US" dirty="0"/>
          </a:p>
        </p:txBody>
      </p:sp>
      <p:sp>
        <p:nvSpPr>
          <p:cNvPr id="4" name="Slide Number Placeholder 3">
            <a:extLst>
              <a:ext uri="{FF2B5EF4-FFF2-40B4-BE49-F238E27FC236}">
                <a16:creationId xmlns:a16="http://schemas.microsoft.com/office/drawing/2014/main" id="{7C488213-F63A-42FB-AAF9-354009336DD0}"/>
              </a:ext>
            </a:extLst>
          </p:cNvPr>
          <p:cNvSpPr>
            <a:spLocks noGrp="1"/>
          </p:cNvSpPr>
          <p:nvPr>
            <p:ph type="sldNum" sz="quarter" idx="10"/>
          </p:nvPr>
        </p:nvSpPr>
        <p:spPr/>
        <p:txBody>
          <a:bodyPr/>
          <a:lstStyle/>
          <a:p>
            <a:fld id="{6DEEFC38-9F1D-F64B-A402-A9A479E8BA73}" type="slidenum">
              <a:rPr lang="en-US" smtClean="0"/>
              <a:pPr/>
              <a:t>2</a:t>
            </a:fld>
            <a:endParaRPr lang="en-US" dirty="0"/>
          </a:p>
        </p:txBody>
      </p:sp>
    </p:spTree>
    <p:extLst>
      <p:ext uri="{BB962C8B-B14F-4D97-AF65-F5344CB8AC3E}">
        <p14:creationId xmlns:p14="http://schemas.microsoft.com/office/powerpoint/2010/main" val="2393160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2BA5D-1F1A-4969-9AD2-50CC2FF4E79A}"/>
              </a:ext>
            </a:extLst>
          </p:cNvPr>
          <p:cNvSpPr>
            <a:spLocks noGrp="1"/>
          </p:cNvSpPr>
          <p:nvPr>
            <p:ph type="title"/>
          </p:nvPr>
        </p:nvSpPr>
        <p:spPr/>
        <p:txBody>
          <a:bodyPr/>
          <a:lstStyle/>
          <a:p>
            <a:r>
              <a:rPr lang="en-US" dirty="0"/>
              <a:t>Annuity Overview</a:t>
            </a:r>
          </a:p>
        </p:txBody>
      </p:sp>
      <p:sp>
        <p:nvSpPr>
          <p:cNvPr id="3" name="Content Placeholder 2">
            <a:extLst>
              <a:ext uri="{FF2B5EF4-FFF2-40B4-BE49-F238E27FC236}">
                <a16:creationId xmlns:a16="http://schemas.microsoft.com/office/drawing/2014/main" id="{62439D3E-A444-4FBC-AD88-4E303B621B80}"/>
              </a:ext>
            </a:extLst>
          </p:cNvPr>
          <p:cNvSpPr>
            <a:spLocks noGrp="1"/>
          </p:cNvSpPr>
          <p:nvPr>
            <p:ph idx="1"/>
          </p:nvPr>
        </p:nvSpPr>
        <p:spPr/>
        <p:txBody>
          <a:bodyPr/>
          <a:lstStyle/>
          <a:p>
            <a:pPr marL="0" indent="0">
              <a:buNone/>
            </a:pPr>
            <a:r>
              <a:rPr lang="en-US" dirty="0"/>
              <a:t>The importance of retirement planning has escalated in recent years due to concerns of:</a:t>
            </a:r>
          </a:p>
          <a:p>
            <a:r>
              <a:rPr lang="en-US" dirty="0"/>
              <a:t>Potential inadequacy of Social Security benefits</a:t>
            </a:r>
          </a:p>
          <a:p>
            <a:r>
              <a:rPr lang="en-US" dirty="0"/>
              <a:t>The demise of traditional employer-provided pensions</a:t>
            </a:r>
          </a:p>
          <a:p>
            <a:pPr marL="0" indent="0">
              <a:buNone/>
            </a:pPr>
            <a:endParaRPr lang="en-US" dirty="0"/>
          </a:p>
        </p:txBody>
      </p:sp>
      <p:sp>
        <p:nvSpPr>
          <p:cNvPr id="4" name="Slide Number Placeholder 3">
            <a:extLst>
              <a:ext uri="{FF2B5EF4-FFF2-40B4-BE49-F238E27FC236}">
                <a16:creationId xmlns:a16="http://schemas.microsoft.com/office/drawing/2014/main" id="{CD94848F-E3EA-469F-8BDB-7195BD8CF28C}"/>
              </a:ext>
            </a:extLst>
          </p:cNvPr>
          <p:cNvSpPr>
            <a:spLocks noGrp="1"/>
          </p:cNvSpPr>
          <p:nvPr>
            <p:ph type="sldNum" sz="quarter" idx="10"/>
          </p:nvPr>
        </p:nvSpPr>
        <p:spPr/>
        <p:txBody>
          <a:bodyPr/>
          <a:lstStyle/>
          <a:p>
            <a:fld id="{6DEEFC38-9F1D-F64B-A402-A9A479E8BA73}" type="slidenum">
              <a:rPr lang="en-US" smtClean="0"/>
              <a:pPr/>
              <a:t>3</a:t>
            </a:fld>
            <a:endParaRPr lang="en-US" dirty="0"/>
          </a:p>
        </p:txBody>
      </p:sp>
    </p:spTree>
    <p:extLst>
      <p:ext uri="{BB962C8B-B14F-4D97-AF65-F5344CB8AC3E}">
        <p14:creationId xmlns:p14="http://schemas.microsoft.com/office/powerpoint/2010/main" val="2878692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4EDF-530D-4E46-B9D3-E5053BD9FF41}"/>
              </a:ext>
            </a:extLst>
          </p:cNvPr>
          <p:cNvSpPr>
            <a:spLocks noGrp="1"/>
          </p:cNvSpPr>
          <p:nvPr>
            <p:ph type="title"/>
          </p:nvPr>
        </p:nvSpPr>
        <p:spPr/>
        <p:txBody>
          <a:bodyPr/>
          <a:lstStyle/>
          <a:p>
            <a:r>
              <a:rPr lang="en-US" dirty="0"/>
              <a:t>Annuity Overview</a:t>
            </a:r>
          </a:p>
        </p:txBody>
      </p:sp>
      <p:sp>
        <p:nvSpPr>
          <p:cNvPr id="3" name="Content Placeholder 2">
            <a:extLst>
              <a:ext uri="{FF2B5EF4-FFF2-40B4-BE49-F238E27FC236}">
                <a16:creationId xmlns:a16="http://schemas.microsoft.com/office/drawing/2014/main" id="{77D32996-5C5F-42DE-B075-48C01F9F49BC}"/>
              </a:ext>
            </a:extLst>
          </p:cNvPr>
          <p:cNvSpPr>
            <a:spLocks noGrp="1"/>
          </p:cNvSpPr>
          <p:nvPr>
            <p:ph idx="1"/>
          </p:nvPr>
        </p:nvSpPr>
        <p:spPr/>
        <p:txBody>
          <a:bodyPr/>
          <a:lstStyle/>
          <a:p>
            <a:pPr marL="0" indent="0">
              <a:buNone/>
            </a:pPr>
            <a:r>
              <a:rPr lang="en-US" dirty="0"/>
              <a:t>Now, more than ever, people are aware of the need to plan for a financially secure retirement. </a:t>
            </a:r>
          </a:p>
          <a:p>
            <a:pPr marL="0" indent="0">
              <a:buNone/>
            </a:pPr>
            <a:endParaRPr lang="en-US" dirty="0"/>
          </a:p>
          <a:p>
            <a:pPr marL="0" indent="0">
              <a:buNone/>
            </a:pPr>
            <a:r>
              <a:rPr lang="en-US" dirty="0"/>
              <a:t>They recognize that they will have to rely primarily on company pensions, personal savings and investments for retirement. </a:t>
            </a:r>
          </a:p>
          <a:p>
            <a:pPr marL="0" indent="0">
              <a:buNone/>
            </a:pPr>
            <a:endParaRPr lang="en-US" dirty="0"/>
          </a:p>
        </p:txBody>
      </p:sp>
      <p:sp>
        <p:nvSpPr>
          <p:cNvPr id="4" name="Slide Number Placeholder 3">
            <a:extLst>
              <a:ext uri="{FF2B5EF4-FFF2-40B4-BE49-F238E27FC236}">
                <a16:creationId xmlns:a16="http://schemas.microsoft.com/office/drawing/2014/main" id="{A71DC7DF-C8AA-40C5-B3C0-888692FD7E9B}"/>
              </a:ext>
            </a:extLst>
          </p:cNvPr>
          <p:cNvSpPr>
            <a:spLocks noGrp="1"/>
          </p:cNvSpPr>
          <p:nvPr>
            <p:ph type="sldNum" sz="quarter" idx="10"/>
          </p:nvPr>
        </p:nvSpPr>
        <p:spPr/>
        <p:txBody>
          <a:bodyPr/>
          <a:lstStyle/>
          <a:p>
            <a:fld id="{6DEEFC38-9F1D-F64B-A402-A9A479E8BA73}" type="slidenum">
              <a:rPr lang="en-US" smtClean="0"/>
              <a:pPr/>
              <a:t>4</a:t>
            </a:fld>
            <a:endParaRPr lang="en-US" dirty="0"/>
          </a:p>
        </p:txBody>
      </p:sp>
    </p:spTree>
    <p:extLst>
      <p:ext uri="{BB962C8B-B14F-4D97-AF65-F5344CB8AC3E}">
        <p14:creationId xmlns:p14="http://schemas.microsoft.com/office/powerpoint/2010/main" val="412180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ED4C6-E1C3-4D61-A68E-8E096A96258A}"/>
              </a:ext>
            </a:extLst>
          </p:cNvPr>
          <p:cNvSpPr>
            <a:spLocks noGrp="1"/>
          </p:cNvSpPr>
          <p:nvPr>
            <p:ph type="title"/>
          </p:nvPr>
        </p:nvSpPr>
        <p:spPr/>
        <p:txBody>
          <a:bodyPr/>
          <a:lstStyle/>
          <a:p>
            <a:r>
              <a:rPr lang="en-US" dirty="0"/>
              <a:t>Annuity Overview</a:t>
            </a:r>
          </a:p>
        </p:txBody>
      </p:sp>
      <p:sp>
        <p:nvSpPr>
          <p:cNvPr id="3" name="Content Placeholder 2">
            <a:extLst>
              <a:ext uri="{FF2B5EF4-FFF2-40B4-BE49-F238E27FC236}">
                <a16:creationId xmlns:a16="http://schemas.microsoft.com/office/drawing/2014/main" id="{5CF44DD7-66CE-41B5-9BE1-4BCED4D6C05B}"/>
              </a:ext>
            </a:extLst>
          </p:cNvPr>
          <p:cNvSpPr>
            <a:spLocks noGrp="1"/>
          </p:cNvSpPr>
          <p:nvPr>
            <p:ph idx="1"/>
          </p:nvPr>
        </p:nvSpPr>
        <p:spPr/>
        <p:txBody>
          <a:bodyPr/>
          <a:lstStyle/>
          <a:p>
            <a:pPr marL="0" indent="0">
              <a:buNone/>
            </a:pPr>
            <a:r>
              <a:rPr lang="en-US" dirty="0"/>
              <a:t>Annuities are one of the best ways to accumulate money for retirement and provide guaranteed income after retirement.</a:t>
            </a:r>
          </a:p>
          <a:p>
            <a:pPr marL="0" indent="0">
              <a:buNone/>
            </a:pPr>
            <a:endParaRPr lang="en-US" dirty="0"/>
          </a:p>
          <a:p>
            <a:pPr marL="0" indent="0">
              <a:buNone/>
            </a:pPr>
            <a:r>
              <a:rPr lang="en-US" dirty="0"/>
              <a:t>Annuities are specifically designed for two important retirement planning aspects:</a:t>
            </a:r>
          </a:p>
          <a:p>
            <a:pPr marL="457200" indent="-457200">
              <a:buFont typeface="+mj-lt"/>
              <a:buAutoNum type="arabicPeriod"/>
            </a:pPr>
            <a:r>
              <a:rPr lang="en-US" dirty="0"/>
              <a:t>Maximum accumulation of funds before retirement </a:t>
            </a:r>
          </a:p>
          <a:p>
            <a:pPr marL="457200" indent="-457200">
              <a:buFont typeface="+mj-lt"/>
              <a:buAutoNum type="arabicPeriod"/>
            </a:pPr>
            <a:r>
              <a:rPr lang="en-US" dirty="0"/>
              <a:t>A reliable source of income after retirement</a:t>
            </a:r>
          </a:p>
          <a:p>
            <a:pPr marL="0" indent="0">
              <a:buNone/>
            </a:pPr>
            <a:endParaRPr lang="en-US" dirty="0"/>
          </a:p>
        </p:txBody>
      </p:sp>
      <p:sp>
        <p:nvSpPr>
          <p:cNvPr id="4" name="Slide Number Placeholder 3">
            <a:extLst>
              <a:ext uri="{FF2B5EF4-FFF2-40B4-BE49-F238E27FC236}">
                <a16:creationId xmlns:a16="http://schemas.microsoft.com/office/drawing/2014/main" id="{FD8B77A2-A7BC-4A28-B348-9CAF70A989F2}"/>
              </a:ext>
            </a:extLst>
          </p:cNvPr>
          <p:cNvSpPr>
            <a:spLocks noGrp="1"/>
          </p:cNvSpPr>
          <p:nvPr>
            <p:ph type="sldNum" sz="quarter" idx="10"/>
          </p:nvPr>
        </p:nvSpPr>
        <p:spPr/>
        <p:txBody>
          <a:bodyPr/>
          <a:lstStyle/>
          <a:p>
            <a:fld id="{6DEEFC38-9F1D-F64B-A402-A9A479E8BA73}" type="slidenum">
              <a:rPr lang="en-US" smtClean="0"/>
              <a:pPr/>
              <a:t>5</a:t>
            </a:fld>
            <a:endParaRPr lang="en-US" dirty="0"/>
          </a:p>
        </p:txBody>
      </p:sp>
    </p:spTree>
    <p:extLst>
      <p:ext uri="{BB962C8B-B14F-4D97-AF65-F5344CB8AC3E}">
        <p14:creationId xmlns:p14="http://schemas.microsoft.com/office/powerpoint/2010/main" val="269111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6D90B-3B0B-47D8-8EBB-9ADAE624B20C}"/>
              </a:ext>
            </a:extLst>
          </p:cNvPr>
          <p:cNvSpPr>
            <a:spLocks noGrp="1"/>
          </p:cNvSpPr>
          <p:nvPr>
            <p:ph type="title"/>
          </p:nvPr>
        </p:nvSpPr>
        <p:spPr/>
        <p:txBody>
          <a:bodyPr/>
          <a:lstStyle/>
          <a:p>
            <a:r>
              <a:rPr lang="en-US" dirty="0"/>
              <a:t>Annuity Overview</a:t>
            </a:r>
          </a:p>
        </p:txBody>
      </p:sp>
      <p:sp>
        <p:nvSpPr>
          <p:cNvPr id="3" name="Content Placeholder 2">
            <a:extLst>
              <a:ext uri="{FF2B5EF4-FFF2-40B4-BE49-F238E27FC236}">
                <a16:creationId xmlns:a16="http://schemas.microsoft.com/office/drawing/2014/main" id="{682FC4C4-17A5-48AD-BDBC-1CB6EF5C67AD}"/>
              </a:ext>
            </a:extLst>
          </p:cNvPr>
          <p:cNvSpPr>
            <a:spLocks noGrp="1"/>
          </p:cNvSpPr>
          <p:nvPr>
            <p:ph idx="1"/>
          </p:nvPr>
        </p:nvSpPr>
        <p:spPr/>
        <p:txBody>
          <a:bodyPr/>
          <a:lstStyle/>
          <a:p>
            <a:pPr marL="0" indent="0">
              <a:buNone/>
            </a:pPr>
            <a:r>
              <a:rPr lang="en-US" dirty="0"/>
              <a:t>Fixed annuities offer your clients these important benefits:</a:t>
            </a:r>
          </a:p>
          <a:p>
            <a:r>
              <a:rPr lang="en-US" dirty="0"/>
              <a:t>Lifetime income</a:t>
            </a:r>
          </a:p>
          <a:p>
            <a:r>
              <a:rPr lang="en-US" dirty="0"/>
              <a:t>Security of principal</a:t>
            </a:r>
          </a:p>
          <a:p>
            <a:r>
              <a:rPr lang="en-US" dirty="0"/>
              <a:t>Tax-deferred accumulation</a:t>
            </a:r>
          </a:p>
          <a:p>
            <a:r>
              <a:rPr lang="en-US" dirty="0"/>
              <a:t>Consistent investment return</a:t>
            </a:r>
          </a:p>
          <a:p>
            <a:r>
              <a:rPr lang="en-US" dirty="0"/>
              <a:t>Sound investment management</a:t>
            </a:r>
          </a:p>
          <a:p>
            <a:r>
              <a:rPr lang="en-US" dirty="0"/>
              <a:t>Flexible features of distribution and accumulation</a:t>
            </a:r>
          </a:p>
          <a:p>
            <a:r>
              <a:rPr lang="en-US" dirty="0"/>
              <a:t>Low risk</a:t>
            </a:r>
          </a:p>
        </p:txBody>
      </p:sp>
      <p:sp>
        <p:nvSpPr>
          <p:cNvPr id="4" name="Slide Number Placeholder 3">
            <a:extLst>
              <a:ext uri="{FF2B5EF4-FFF2-40B4-BE49-F238E27FC236}">
                <a16:creationId xmlns:a16="http://schemas.microsoft.com/office/drawing/2014/main" id="{94A73980-BECE-486C-8F8A-4F92971CBF23}"/>
              </a:ext>
            </a:extLst>
          </p:cNvPr>
          <p:cNvSpPr>
            <a:spLocks noGrp="1"/>
          </p:cNvSpPr>
          <p:nvPr>
            <p:ph type="sldNum" sz="quarter" idx="10"/>
          </p:nvPr>
        </p:nvSpPr>
        <p:spPr/>
        <p:txBody>
          <a:bodyPr/>
          <a:lstStyle/>
          <a:p>
            <a:fld id="{6DEEFC38-9F1D-F64B-A402-A9A479E8BA73}" type="slidenum">
              <a:rPr lang="en-US" smtClean="0"/>
              <a:pPr/>
              <a:t>6</a:t>
            </a:fld>
            <a:endParaRPr lang="en-US" dirty="0"/>
          </a:p>
        </p:txBody>
      </p:sp>
    </p:spTree>
    <p:extLst>
      <p:ext uri="{BB962C8B-B14F-4D97-AF65-F5344CB8AC3E}">
        <p14:creationId xmlns:p14="http://schemas.microsoft.com/office/powerpoint/2010/main" val="2876601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F5E9F-C6CD-4572-AFB2-92FE2F50F13F}"/>
              </a:ext>
            </a:extLst>
          </p:cNvPr>
          <p:cNvSpPr>
            <a:spLocks noGrp="1"/>
          </p:cNvSpPr>
          <p:nvPr>
            <p:ph type="title"/>
          </p:nvPr>
        </p:nvSpPr>
        <p:spPr/>
        <p:txBody>
          <a:bodyPr/>
          <a:lstStyle/>
          <a:p>
            <a:r>
              <a:rPr lang="en-US" dirty="0"/>
              <a:t>Annuity Overview</a:t>
            </a:r>
          </a:p>
        </p:txBody>
      </p:sp>
      <p:sp>
        <p:nvSpPr>
          <p:cNvPr id="3" name="Content Placeholder 2">
            <a:extLst>
              <a:ext uri="{FF2B5EF4-FFF2-40B4-BE49-F238E27FC236}">
                <a16:creationId xmlns:a16="http://schemas.microsoft.com/office/drawing/2014/main" id="{D869B00E-FF64-43B9-B5CD-F0A6BDBD4F96}"/>
              </a:ext>
            </a:extLst>
          </p:cNvPr>
          <p:cNvSpPr>
            <a:spLocks noGrp="1"/>
          </p:cNvSpPr>
          <p:nvPr>
            <p:ph idx="1"/>
          </p:nvPr>
        </p:nvSpPr>
        <p:spPr/>
        <p:txBody>
          <a:bodyPr/>
          <a:lstStyle/>
          <a:p>
            <a:pPr marL="0" indent="0">
              <a:buNone/>
            </a:pPr>
            <a:r>
              <a:rPr lang="en-US" dirty="0"/>
              <a:t>Annuities can be a valuable tool in helping your clients succeed in achieving their retirement planning goals.</a:t>
            </a:r>
          </a:p>
        </p:txBody>
      </p:sp>
      <p:sp>
        <p:nvSpPr>
          <p:cNvPr id="4" name="Slide Number Placeholder 3">
            <a:extLst>
              <a:ext uri="{FF2B5EF4-FFF2-40B4-BE49-F238E27FC236}">
                <a16:creationId xmlns:a16="http://schemas.microsoft.com/office/drawing/2014/main" id="{86AAA82A-02E4-41D9-80D8-0356E9279F06}"/>
              </a:ext>
            </a:extLst>
          </p:cNvPr>
          <p:cNvSpPr>
            <a:spLocks noGrp="1"/>
          </p:cNvSpPr>
          <p:nvPr>
            <p:ph type="sldNum" sz="quarter" idx="10"/>
          </p:nvPr>
        </p:nvSpPr>
        <p:spPr/>
        <p:txBody>
          <a:bodyPr/>
          <a:lstStyle/>
          <a:p>
            <a:fld id="{6DEEFC38-9F1D-F64B-A402-A9A479E8BA73}" type="slidenum">
              <a:rPr lang="en-US" smtClean="0"/>
              <a:pPr/>
              <a:t>7</a:t>
            </a:fld>
            <a:endParaRPr lang="en-US" dirty="0"/>
          </a:p>
        </p:txBody>
      </p:sp>
    </p:spTree>
    <p:extLst>
      <p:ext uri="{BB962C8B-B14F-4D97-AF65-F5344CB8AC3E}">
        <p14:creationId xmlns:p14="http://schemas.microsoft.com/office/powerpoint/2010/main" val="646898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DD759DD6-ABC0-410C-9121-43AC2DA50281}"/>
              </a:ext>
            </a:extLst>
          </p:cNvPr>
          <p:cNvSpPr>
            <a:spLocks noGrp="1"/>
          </p:cNvSpPr>
          <p:nvPr>
            <p:ph type="title"/>
          </p:nvPr>
        </p:nvSpPr>
        <p:spPr>
          <a:xfrm>
            <a:off x="386954" y="309563"/>
            <a:ext cx="3704034" cy="4448175"/>
          </a:xfrm>
        </p:spPr>
        <p:txBody>
          <a:bodyPr/>
          <a:lstStyle/>
          <a:p>
            <a:pPr lvl="0">
              <a:lnSpc>
                <a:spcPct val="100000"/>
              </a:lnSpc>
              <a:spcBef>
                <a:spcPts val="750"/>
              </a:spcBef>
            </a:pPr>
            <a:r>
              <a:rPr lang="en-US" sz="2400" b="1" dirty="0">
                <a:solidFill>
                  <a:srgbClr val="FFFFFF"/>
                </a:solidFill>
                <a:ea typeface="+mn-ea"/>
                <a:cs typeface="+mn-cs"/>
              </a:rPr>
              <a:t>Mutual of Omaha’s Annuity Products*</a:t>
            </a:r>
            <a:endParaRPr lang="en-US" altLang="en-US" dirty="0"/>
          </a:p>
        </p:txBody>
      </p:sp>
      <p:sp>
        <p:nvSpPr>
          <p:cNvPr id="10" name="Slide Number Placeholder 5">
            <a:extLst>
              <a:ext uri="{FF2B5EF4-FFF2-40B4-BE49-F238E27FC236}">
                <a16:creationId xmlns:a16="http://schemas.microsoft.com/office/drawing/2014/main" id="{7EA8C951-4339-4248-A016-F335E7904373}"/>
              </a:ext>
            </a:extLst>
          </p:cNvPr>
          <p:cNvSpPr>
            <a:spLocks noGrp="1"/>
          </p:cNvSpPr>
          <p:nvPr>
            <p:ph type="sldNum" sz="quarter" idx="10"/>
          </p:nvPr>
        </p:nvSpPr>
        <p:spPr/>
        <p:txBody>
          <a:bodyPr/>
          <a:lstStyle>
            <a:lvl1pPr>
              <a:defRPr sz="750">
                <a:solidFill>
                  <a:schemeClr val="tx2"/>
                </a:solidFill>
              </a:defRPr>
            </a:lvl1pPr>
          </a:lstStyle>
          <a:p>
            <a:pPr>
              <a:defRPr/>
            </a:pPr>
            <a:fld id="{F0DDE45F-43E0-4FE0-A31B-6ECBC8F68D53}" type="slidenum">
              <a:rPr lang="en-US" smtClean="0">
                <a:solidFill>
                  <a:schemeClr val="accent2">
                    <a:lumMod val="20000"/>
                    <a:lumOff val="80000"/>
                  </a:schemeClr>
                </a:solidFill>
              </a:rPr>
              <a:pPr>
                <a:defRPr/>
              </a:pPr>
              <a:t>8</a:t>
            </a:fld>
            <a:endParaRPr lang="en-US" dirty="0">
              <a:solidFill>
                <a:schemeClr val="accent2">
                  <a:lumMod val="20000"/>
                  <a:lumOff val="80000"/>
                </a:schemeClr>
              </a:solidFill>
            </a:endParaRPr>
          </a:p>
        </p:txBody>
      </p:sp>
      <p:sp>
        <p:nvSpPr>
          <p:cNvPr id="5" name="TextBox 4">
            <a:extLst>
              <a:ext uri="{FF2B5EF4-FFF2-40B4-BE49-F238E27FC236}">
                <a16:creationId xmlns:a16="http://schemas.microsoft.com/office/drawing/2014/main" id="{163FCC33-A6F0-418E-882C-8E04BBC6905F}"/>
              </a:ext>
            </a:extLst>
          </p:cNvPr>
          <p:cNvSpPr txBox="1"/>
          <p:nvPr/>
        </p:nvSpPr>
        <p:spPr>
          <a:xfrm>
            <a:off x="96441" y="4223529"/>
            <a:ext cx="3704034" cy="507831"/>
          </a:xfrm>
          <a:prstGeom prst="rect">
            <a:avLst/>
          </a:prstGeom>
          <a:noFill/>
        </p:spPr>
        <p:txBody>
          <a:bodyPr wrap="square" rtlCol="0">
            <a:spAutoFit/>
          </a:bodyPr>
          <a:lstStyle/>
          <a:p>
            <a:r>
              <a:rPr lang="en-US" dirty="0">
                <a:solidFill>
                  <a:schemeClr val="bg1"/>
                </a:solidFill>
              </a:rPr>
              <a:t>* Underwritten by United of Omaha Life Insurance Company</a:t>
            </a:r>
          </a:p>
        </p:txBody>
      </p:sp>
      <p:pic>
        <p:nvPicPr>
          <p:cNvPr id="2" name="Picture 1">
            <a:extLst>
              <a:ext uri="{FF2B5EF4-FFF2-40B4-BE49-F238E27FC236}">
                <a16:creationId xmlns:a16="http://schemas.microsoft.com/office/drawing/2014/main" id="{797A4EBB-E4D5-5AEA-87D4-D38951594702}"/>
              </a:ext>
            </a:extLst>
          </p:cNvPr>
          <p:cNvPicPr>
            <a:picLocks noChangeAspect="1"/>
          </p:cNvPicPr>
          <p:nvPr/>
        </p:nvPicPr>
        <p:blipFill>
          <a:blip r:embed="rId2"/>
          <a:stretch>
            <a:fillRect/>
          </a:stretch>
        </p:blipFill>
        <p:spPr>
          <a:xfrm>
            <a:off x="4771622" y="1910701"/>
            <a:ext cx="4113190" cy="132209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Placeholder 2">
            <a:extLst>
              <a:ext uri="{FF2B5EF4-FFF2-40B4-BE49-F238E27FC236}">
                <a16:creationId xmlns:a16="http://schemas.microsoft.com/office/drawing/2014/main" id="{62A06B99-57F7-4DA4-8668-AE79611D4DED}"/>
              </a:ext>
            </a:extLst>
          </p:cNvPr>
          <p:cNvSpPr>
            <a:spLocks noGrp="1"/>
          </p:cNvSpPr>
          <p:nvPr>
            <p:ph type="body" sz="quarter" idx="12"/>
          </p:nvPr>
        </p:nvSpPr>
        <p:spPr>
          <a:xfrm>
            <a:off x="1738313" y="1296591"/>
            <a:ext cx="5667375" cy="1283494"/>
          </a:xfrm>
        </p:spPr>
        <p:txBody>
          <a:bodyPr/>
          <a:lstStyle/>
          <a:p>
            <a:pPr>
              <a:defRPr/>
            </a:pPr>
            <a:r>
              <a:rPr lang="en-US" altLang="en-US" dirty="0"/>
              <a:t>Accumulation Annuities</a:t>
            </a:r>
          </a:p>
        </p:txBody>
      </p:sp>
      <p:sp>
        <p:nvSpPr>
          <p:cNvPr id="20483" name="Text Placeholder 3">
            <a:extLst>
              <a:ext uri="{FF2B5EF4-FFF2-40B4-BE49-F238E27FC236}">
                <a16:creationId xmlns:a16="http://schemas.microsoft.com/office/drawing/2014/main" id="{43A56C56-1342-488C-AA7D-804FBBB87B8C}"/>
              </a:ext>
            </a:extLst>
          </p:cNvPr>
          <p:cNvSpPr>
            <a:spLocks noGrp="1"/>
          </p:cNvSpPr>
          <p:nvPr>
            <p:ph type="body" sz="quarter" idx="13"/>
          </p:nvPr>
        </p:nvSpPr>
        <p:spPr>
          <a:xfrm>
            <a:off x="1738313" y="2658666"/>
            <a:ext cx="5667375" cy="314325"/>
          </a:xfrm>
        </p:spPr>
        <p:txBody>
          <a:bodyPr/>
          <a:lstStyle/>
          <a:p>
            <a:r>
              <a:rPr lang="en-US" dirty="0"/>
              <a:t>Ultra Advantage</a:t>
            </a:r>
            <a:r>
              <a:rPr lang="en-US" baseline="30000" dirty="0"/>
              <a:t>SM</a:t>
            </a:r>
            <a:r>
              <a:rPr lang="en-US" dirty="0"/>
              <a:t> FIA, Ultra-</a:t>
            </a:r>
            <a:r>
              <a:rPr lang="en-US" dirty="0" err="1"/>
              <a:t>Premier</a:t>
            </a:r>
            <a:r>
              <a:rPr lang="en-US" baseline="30000" dirty="0" err="1"/>
              <a:t>SM</a:t>
            </a:r>
            <a:r>
              <a:rPr lang="en-US" dirty="0"/>
              <a:t> Annuity, </a:t>
            </a:r>
          </a:p>
          <a:p>
            <a:r>
              <a:rPr lang="en-US" dirty="0"/>
              <a:t>Ultra-Secure</a:t>
            </a:r>
            <a:r>
              <a:rPr lang="en-US" baseline="30000" dirty="0"/>
              <a:t>®</a:t>
            </a:r>
            <a:r>
              <a:rPr lang="en-US" dirty="0"/>
              <a:t> Plus, and Bonus Flexible Annuity</a:t>
            </a:r>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AAA82A-02E4-41D9-80D8-0356E9279F06}"/>
              </a:ext>
            </a:extLst>
          </p:cNvPr>
          <p:cNvSpPr>
            <a:spLocks noGrp="1"/>
          </p:cNvSpPr>
          <p:nvPr>
            <p:ph type="sldNum" sz="quarter" idx="10"/>
          </p:nvPr>
        </p:nvSpPr>
        <p:spPr/>
        <p:txBody>
          <a:bodyPr/>
          <a:lstStyle/>
          <a:p>
            <a:fld id="{6DEEFC38-9F1D-F64B-A402-A9A479E8BA73}" type="slidenum">
              <a:rPr lang="en-US" smtClean="0"/>
              <a:pPr/>
              <a:t>10</a:t>
            </a:fld>
            <a:endParaRPr lang="en-US" dirty="0"/>
          </a:p>
        </p:txBody>
      </p:sp>
      <p:sp>
        <p:nvSpPr>
          <p:cNvPr id="6" name="Title 1">
            <a:extLst>
              <a:ext uri="{FF2B5EF4-FFF2-40B4-BE49-F238E27FC236}">
                <a16:creationId xmlns:a16="http://schemas.microsoft.com/office/drawing/2014/main" id="{F217F1B3-5BC2-47C4-BCE0-CBE99A35C587}"/>
              </a:ext>
            </a:extLst>
          </p:cNvPr>
          <p:cNvSpPr txBox="1">
            <a:spLocks/>
          </p:cNvSpPr>
          <p:nvPr/>
        </p:nvSpPr>
        <p:spPr bwMode="auto">
          <a:xfrm>
            <a:off x="520302" y="1913820"/>
            <a:ext cx="8090048" cy="57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3419" rtl="0" eaLnBrk="1" fontAlgn="base" hangingPunct="1">
              <a:lnSpc>
                <a:spcPct val="90000"/>
              </a:lnSpc>
              <a:spcBef>
                <a:spcPct val="0"/>
              </a:spcBef>
              <a:spcAft>
                <a:spcPct val="0"/>
              </a:spcAft>
              <a:defRPr sz="2400" kern="1200">
                <a:solidFill>
                  <a:srgbClr val="0263A7"/>
                </a:solidFill>
                <a:latin typeface="+mj-lt"/>
                <a:ea typeface="+mj-ea"/>
                <a:cs typeface="+mj-cs"/>
              </a:defRPr>
            </a:lvl1pPr>
            <a:lvl2pPr algn="l" defTabSz="683419" rtl="0" eaLnBrk="1" fontAlgn="base" hangingPunct="1">
              <a:lnSpc>
                <a:spcPct val="90000"/>
              </a:lnSpc>
              <a:spcBef>
                <a:spcPct val="0"/>
              </a:spcBef>
              <a:spcAft>
                <a:spcPct val="0"/>
              </a:spcAft>
              <a:defRPr sz="2400">
                <a:solidFill>
                  <a:srgbClr val="0263A7"/>
                </a:solidFill>
                <a:latin typeface="Arial" charset="0"/>
              </a:defRPr>
            </a:lvl2pPr>
            <a:lvl3pPr algn="l" defTabSz="683419" rtl="0" eaLnBrk="1" fontAlgn="base" hangingPunct="1">
              <a:lnSpc>
                <a:spcPct val="90000"/>
              </a:lnSpc>
              <a:spcBef>
                <a:spcPct val="0"/>
              </a:spcBef>
              <a:spcAft>
                <a:spcPct val="0"/>
              </a:spcAft>
              <a:defRPr sz="2400">
                <a:solidFill>
                  <a:srgbClr val="0263A7"/>
                </a:solidFill>
                <a:latin typeface="Arial" charset="0"/>
              </a:defRPr>
            </a:lvl3pPr>
            <a:lvl4pPr algn="l" defTabSz="683419" rtl="0" eaLnBrk="1" fontAlgn="base" hangingPunct="1">
              <a:lnSpc>
                <a:spcPct val="90000"/>
              </a:lnSpc>
              <a:spcBef>
                <a:spcPct val="0"/>
              </a:spcBef>
              <a:spcAft>
                <a:spcPct val="0"/>
              </a:spcAft>
              <a:defRPr sz="2400">
                <a:solidFill>
                  <a:srgbClr val="0263A7"/>
                </a:solidFill>
                <a:latin typeface="Arial" charset="0"/>
              </a:defRPr>
            </a:lvl4pPr>
            <a:lvl5pPr algn="l" defTabSz="683419" rtl="0" eaLnBrk="1" fontAlgn="base" hangingPunct="1">
              <a:lnSpc>
                <a:spcPct val="90000"/>
              </a:lnSpc>
              <a:spcBef>
                <a:spcPct val="0"/>
              </a:spcBef>
              <a:spcAft>
                <a:spcPct val="0"/>
              </a:spcAft>
              <a:defRPr sz="2400">
                <a:solidFill>
                  <a:srgbClr val="0263A7"/>
                </a:solidFill>
                <a:latin typeface="Arial" charset="0"/>
              </a:defRPr>
            </a:lvl5pPr>
            <a:lvl6pPr marL="342892" algn="l" defTabSz="684593" rtl="0" eaLnBrk="1" fontAlgn="base" hangingPunct="1">
              <a:lnSpc>
                <a:spcPct val="90000"/>
              </a:lnSpc>
              <a:spcBef>
                <a:spcPct val="0"/>
              </a:spcBef>
              <a:spcAft>
                <a:spcPct val="0"/>
              </a:spcAft>
              <a:defRPr sz="2400">
                <a:solidFill>
                  <a:srgbClr val="0263A7"/>
                </a:solidFill>
                <a:latin typeface="Arial" charset="0"/>
              </a:defRPr>
            </a:lvl6pPr>
            <a:lvl7pPr marL="685783" algn="l" defTabSz="684593" rtl="0" eaLnBrk="1" fontAlgn="base" hangingPunct="1">
              <a:lnSpc>
                <a:spcPct val="90000"/>
              </a:lnSpc>
              <a:spcBef>
                <a:spcPct val="0"/>
              </a:spcBef>
              <a:spcAft>
                <a:spcPct val="0"/>
              </a:spcAft>
              <a:defRPr sz="2400">
                <a:solidFill>
                  <a:srgbClr val="0263A7"/>
                </a:solidFill>
                <a:latin typeface="Arial" charset="0"/>
              </a:defRPr>
            </a:lvl7pPr>
            <a:lvl8pPr marL="1028675" algn="l" defTabSz="684593" rtl="0" eaLnBrk="1" fontAlgn="base" hangingPunct="1">
              <a:lnSpc>
                <a:spcPct val="90000"/>
              </a:lnSpc>
              <a:spcBef>
                <a:spcPct val="0"/>
              </a:spcBef>
              <a:spcAft>
                <a:spcPct val="0"/>
              </a:spcAft>
              <a:defRPr sz="2400">
                <a:solidFill>
                  <a:srgbClr val="0263A7"/>
                </a:solidFill>
                <a:latin typeface="Arial" charset="0"/>
              </a:defRPr>
            </a:lvl8pPr>
            <a:lvl9pPr marL="1371566" algn="l" defTabSz="684593" rtl="0" eaLnBrk="1" fontAlgn="base" hangingPunct="1">
              <a:lnSpc>
                <a:spcPct val="90000"/>
              </a:lnSpc>
              <a:spcBef>
                <a:spcPct val="0"/>
              </a:spcBef>
              <a:spcAft>
                <a:spcPct val="0"/>
              </a:spcAft>
              <a:defRPr sz="2400">
                <a:solidFill>
                  <a:srgbClr val="0263A7"/>
                </a:solidFill>
                <a:latin typeface="Arial" charset="0"/>
              </a:defRPr>
            </a:lvl9pPr>
          </a:lstStyle>
          <a:p>
            <a:r>
              <a:rPr lang="en-US" dirty="0"/>
              <a:t>&gt; Ultra Advantage</a:t>
            </a:r>
            <a:r>
              <a:rPr lang="en-US" sz="1800" baseline="30000" dirty="0"/>
              <a:t>SM</a:t>
            </a:r>
            <a:r>
              <a:rPr lang="en-US" dirty="0"/>
              <a:t> FIA</a:t>
            </a:r>
          </a:p>
        </p:txBody>
      </p:sp>
    </p:spTree>
    <p:extLst>
      <p:ext uri="{BB962C8B-B14F-4D97-AF65-F5344CB8AC3E}">
        <p14:creationId xmlns:p14="http://schemas.microsoft.com/office/powerpoint/2010/main" val="3017644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 Advantage</a:t>
            </a:r>
            <a:r>
              <a:rPr lang="en-US" baseline="30000" dirty="0"/>
              <a:t>SM</a:t>
            </a:r>
            <a:r>
              <a:rPr lang="en-US" dirty="0"/>
              <a:t> FIA</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p:txBody>
          <a:bodyPr/>
          <a:lstStyle/>
          <a:p>
            <a:pPr marL="0" indent="0">
              <a:buNone/>
            </a:pPr>
            <a:r>
              <a:rPr lang="en-US" dirty="0">
                <a:solidFill>
                  <a:schemeClr val="accent1"/>
                </a:solidFill>
              </a:rPr>
              <a:t>Ultra Advantage</a:t>
            </a:r>
            <a:r>
              <a:rPr lang="en-US" baseline="30000" dirty="0">
                <a:solidFill>
                  <a:schemeClr val="accent1"/>
                </a:solidFill>
              </a:rPr>
              <a:t>SM</a:t>
            </a:r>
            <a:r>
              <a:rPr lang="en-US" dirty="0">
                <a:solidFill>
                  <a:schemeClr val="accent1"/>
                </a:solidFill>
              </a:rPr>
              <a:t> FIA</a:t>
            </a:r>
            <a:r>
              <a:rPr lang="en-US" dirty="0"/>
              <a:t> is a single premium deferred annuity (SPDA). It is considered a fixed indexed annuity, or FIA.</a:t>
            </a:r>
          </a:p>
          <a:p>
            <a:pPr marL="0" indent="0">
              <a:buNone/>
            </a:pPr>
            <a:endParaRPr lang="en-US" dirty="0"/>
          </a:p>
          <a:p>
            <a:pPr marL="0" indent="0">
              <a:buNone/>
            </a:pPr>
            <a:r>
              <a:rPr lang="en-US" dirty="0"/>
              <a:t>It is designed for long-term tax-deferred growth that can be used to accumulate both tax-qualified and nonqualified funds and offers interest crediting rates tied to a market index.</a:t>
            </a:r>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11</a:t>
            </a:fld>
            <a:endParaRPr lang="en-US" dirty="0"/>
          </a:p>
        </p:txBody>
      </p:sp>
    </p:spTree>
    <p:extLst>
      <p:ext uri="{BB962C8B-B14F-4D97-AF65-F5344CB8AC3E}">
        <p14:creationId xmlns:p14="http://schemas.microsoft.com/office/powerpoint/2010/main" val="597578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 Advantage</a:t>
            </a:r>
            <a:r>
              <a:rPr lang="en-US" baseline="30000" dirty="0"/>
              <a:t>SM</a:t>
            </a:r>
            <a:r>
              <a:rPr lang="en-US" dirty="0"/>
              <a:t> FIA</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p:txBody>
          <a:bodyPr/>
          <a:lstStyle/>
          <a:p>
            <a:pPr marL="0" indent="0">
              <a:buNone/>
            </a:pPr>
            <a:r>
              <a:rPr lang="en-US" dirty="0">
                <a:solidFill>
                  <a:schemeClr val="accent1"/>
                </a:solidFill>
              </a:rPr>
              <a:t>Ultra Advantage</a:t>
            </a:r>
            <a:r>
              <a:rPr lang="en-US" baseline="30000" dirty="0">
                <a:solidFill>
                  <a:schemeClr val="accent1"/>
                </a:solidFill>
              </a:rPr>
              <a:t>SM</a:t>
            </a:r>
            <a:r>
              <a:rPr lang="en-US" dirty="0">
                <a:solidFill>
                  <a:schemeClr val="accent1"/>
                </a:solidFill>
              </a:rPr>
              <a:t> FIA</a:t>
            </a:r>
            <a:r>
              <a:rPr lang="en-US" dirty="0"/>
              <a:t> is focused on accumulating funds for retirement.  Guaranteed withdrawal benefits are not provided.</a:t>
            </a:r>
          </a:p>
          <a:p>
            <a:pPr marL="0" indent="0">
              <a:buNone/>
            </a:pPr>
            <a:endParaRPr lang="en-US" dirty="0"/>
          </a:p>
          <a:p>
            <a:pPr marL="0" indent="0">
              <a:buNone/>
            </a:pPr>
            <a:r>
              <a:rPr lang="en-US" dirty="0"/>
              <a:t>Being a “fixed” annuity means its value is protected from potential negative downturns in the market.  This differentiates an FIA from a variable annuity or a registered index linked annuity (RILA) which can have negative returns.</a:t>
            </a:r>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12</a:t>
            </a:fld>
            <a:endParaRPr lang="en-US" dirty="0"/>
          </a:p>
        </p:txBody>
      </p:sp>
    </p:spTree>
    <p:extLst>
      <p:ext uri="{BB962C8B-B14F-4D97-AF65-F5344CB8AC3E}">
        <p14:creationId xmlns:p14="http://schemas.microsoft.com/office/powerpoint/2010/main" val="2230765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 Advantage</a:t>
            </a:r>
            <a:r>
              <a:rPr lang="en-US" baseline="30000" dirty="0"/>
              <a:t>SM</a:t>
            </a:r>
            <a:r>
              <a:rPr lang="en-US" dirty="0"/>
              <a:t> FIA</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p:txBody>
          <a:bodyPr/>
          <a:lstStyle/>
          <a:p>
            <a:pPr marL="0" indent="0">
              <a:buNone/>
            </a:pPr>
            <a:r>
              <a:rPr lang="en-US" dirty="0">
                <a:solidFill>
                  <a:schemeClr val="accent1"/>
                </a:solidFill>
              </a:rPr>
              <a:t>Ultra Advantage</a:t>
            </a:r>
            <a:r>
              <a:rPr lang="en-US" baseline="30000" dirty="0">
                <a:solidFill>
                  <a:schemeClr val="accent1"/>
                </a:solidFill>
              </a:rPr>
              <a:t>SM</a:t>
            </a:r>
            <a:r>
              <a:rPr lang="en-US" dirty="0">
                <a:solidFill>
                  <a:schemeClr val="accent1"/>
                </a:solidFill>
              </a:rPr>
              <a:t> FIA</a:t>
            </a:r>
            <a:r>
              <a:rPr lang="en-US" dirty="0"/>
              <a:t> provides opportunity to participate in equity market returns without risk of loss</a:t>
            </a:r>
          </a:p>
          <a:p>
            <a:pPr lvl="1">
              <a:spcBef>
                <a:spcPts val="800"/>
              </a:spcBef>
              <a:spcAft>
                <a:spcPts val="800"/>
              </a:spcAft>
            </a:pPr>
            <a:r>
              <a:rPr lang="en-US" sz="1600" dirty="0"/>
              <a:t>Crediting options include market indexes tied to market indexes</a:t>
            </a:r>
          </a:p>
          <a:p>
            <a:pPr lvl="1">
              <a:spcBef>
                <a:spcPts val="0"/>
              </a:spcBef>
              <a:spcAft>
                <a:spcPts val="800"/>
              </a:spcAft>
            </a:pPr>
            <a:r>
              <a:rPr lang="en-US" sz="1600" dirty="0"/>
              <a:t>However, minimum guaranteed crediting rate for each index is 0%</a:t>
            </a:r>
          </a:p>
          <a:p>
            <a:pPr lvl="1">
              <a:spcBef>
                <a:spcPts val="0"/>
              </a:spcBef>
              <a:spcAft>
                <a:spcPts val="0"/>
              </a:spcAft>
            </a:pPr>
            <a:r>
              <a:rPr lang="en-US" sz="1600" dirty="0"/>
              <a:t>Potential to earn a higher return than a traditional fixed deferred annuity in exchange for some return volatility</a:t>
            </a:r>
            <a:endParaRPr lang="en-US" dirty="0"/>
          </a:p>
          <a:p>
            <a:pPr marL="0" indent="0">
              <a:buNone/>
            </a:pPr>
            <a:r>
              <a:rPr lang="en-US" dirty="0"/>
              <a:t>In addition, </a:t>
            </a:r>
            <a:r>
              <a:rPr lang="en-US" dirty="0">
                <a:solidFill>
                  <a:schemeClr val="accent1"/>
                </a:solidFill>
              </a:rPr>
              <a:t>Ultra Advantage</a:t>
            </a:r>
            <a:r>
              <a:rPr lang="en-US" baseline="30000" dirty="0">
                <a:solidFill>
                  <a:schemeClr val="accent1"/>
                </a:solidFill>
              </a:rPr>
              <a:t>SM</a:t>
            </a:r>
            <a:r>
              <a:rPr lang="en-US" dirty="0">
                <a:solidFill>
                  <a:schemeClr val="accent1"/>
                </a:solidFill>
              </a:rPr>
              <a:t> FIA</a:t>
            </a:r>
            <a:r>
              <a:rPr lang="en-US" dirty="0"/>
              <a:t> provides a fixed account option that provides a fully guaranteed crediting option</a:t>
            </a:r>
          </a:p>
          <a:p>
            <a:pPr lvl="1"/>
            <a:r>
              <a:rPr lang="en-US" sz="1400" dirty="0"/>
              <a:t>Client can allocate funds between the fixed account and the stock market indexes based on their personal risk tolerance</a:t>
            </a:r>
          </a:p>
          <a:p>
            <a:pPr marL="0" indent="0">
              <a:buNone/>
            </a:pPr>
            <a:endParaRPr lang="en-US" dirty="0"/>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13</a:t>
            </a:fld>
            <a:endParaRPr lang="en-US" dirty="0"/>
          </a:p>
        </p:txBody>
      </p:sp>
    </p:spTree>
    <p:extLst>
      <p:ext uri="{BB962C8B-B14F-4D97-AF65-F5344CB8AC3E}">
        <p14:creationId xmlns:p14="http://schemas.microsoft.com/office/powerpoint/2010/main" val="4050111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 Advantage</a:t>
            </a:r>
            <a:r>
              <a:rPr lang="en-US" baseline="30000" dirty="0"/>
              <a:t>SM</a:t>
            </a:r>
            <a:r>
              <a:rPr lang="en-US" dirty="0"/>
              <a:t> FIA – Index Crediting Options</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a:xfrm>
            <a:off x="357188" y="872728"/>
            <a:ext cx="8266510" cy="3744347"/>
          </a:xfrm>
        </p:spPr>
        <p:txBody>
          <a:bodyPr/>
          <a:lstStyle/>
          <a:p>
            <a:pPr marL="0" indent="0">
              <a:buNone/>
            </a:pPr>
            <a:r>
              <a:rPr lang="en-US" dirty="0">
                <a:solidFill>
                  <a:schemeClr val="accent1"/>
                </a:solidFill>
              </a:rPr>
              <a:t>Ultra Advantage</a:t>
            </a:r>
            <a:r>
              <a:rPr lang="en-US" baseline="30000" dirty="0">
                <a:solidFill>
                  <a:schemeClr val="accent1"/>
                </a:solidFill>
              </a:rPr>
              <a:t>SM</a:t>
            </a:r>
            <a:r>
              <a:rPr lang="en-US" dirty="0">
                <a:solidFill>
                  <a:schemeClr val="accent1"/>
                </a:solidFill>
              </a:rPr>
              <a:t> FIA</a:t>
            </a:r>
            <a:r>
              <a:rPr lang="en-US" dirty="0"/>
              <a:t> offers 5 index crediting strategies.</a:t>
            </a:r>
          </a:p>
          <a:p>
            <a:pPr marL="800100" lvl="1" indent="-457200">
              <a:buAutoNum type="arabicPeriod"/>
            </a:pPr>
            <a:r>
              <a:rPr lang="en-US" dirty="0"/>
              <a:t>S&amp;P 500</a:t>
            </a:r>
            <a:r>
              <a:rPr lang="en-US" baseline="30000" dirty="0"/>
              <a:t>®</a:t>
            </a:r>
            <a:r>
              <a:rPr lang="en-US" dirty="0"/>
              <a:t> One-Year 100% Participation</a:t>
            </a:r>
            <a:r>
              <a:rPr lang="en-US" baseline="30000" dirty="0"/>
              <a:t>1</a:t>
            </a:r>
            <a:endParaRPr lang="en-US" dirty="0"/>
          </a:p>
          <a:p>
            <a:pPr marL="800100" lvl="1" indent="-457200">
              <a:buAutoNum type="arabicPeriod"/>
            </a:pPr>
            <a:r>
              <a:rPr lang="en-US" dirty="0"/>
              <a:t>S&amp;P 500</a:t>
            </a:r>
            <a:r>
              <a:rPr lang="en-US" baseline="30000" dirty="0"/>
              <a:t>®</a:t>
            </a:r>
            <a:r>
              <a:rPr lang="en-US" dirty="0"/>
              <a:t> 100% Participation with Guaranteed Cap</a:t>
            </a:r>
            <a:r>
              <a:rPr lang="en-US" baseline="30000" dirty="0"/>
              <a:t>1</a:t>
            </a:r>
            <a:endParaRPr lang="en-US" dirty="0"/>
          </a:p>
          <a:p>
            <a:pPr marL="800100" lvl="1" indent="-457200">
              <a:buAutoNum type="arabicPeriod"/>
            </a:pPr>
            <a:r>
              <a:rPr lang="en-US" dirty="0"/>
              <a:t>S&amp;P 500</a:t>
            </a:r>
            <a:r>
              <a:rPr lang="en-US" baseline="30000" dirty="0"/>
              <a:t>®</a:t>
            </a:r>
            <a:r>
              <a:rPr lang="en-US" dirty="0"/>
              <a:t> One-Year Uncapped</a:t>
            </a:r>
            <a:r>
              <a:rPr lang="en-US" baseline="30000" dirty="0"/>
              <a:t>1</a:t>
            </a:r>
            <a:endParaRPr lang="en-US" dirty="0"/>
          </a:p>
          <a:p>
            <a:pPr marL="800100" lvl="1" indent="-457200">
              <a:buAutoNum type="arabicPeriod"/>
            </a:pPr>
            <a:r>
              <a:rPr lang="en-US" dirty="0"/>
              <a:t>S&amp;P 500</a:t>
            </a:r>
            <a:r>
              <a:rPr lang="en-US" baseline="30000" dirty="0"/>
              <a:t>®</a:t>
            </a:r>
            <a:r>
              <a:rPr lang="en-US" dirty="0"/>
              <a:t> One-Year Performance Trigger</a:t>
            </a:r>
            <a:r>
              <a:rPr lang="en-US" baseline="30000" dirty="0"/>
              <a:t>1</a:t>
            </a:r>
            <a:endParaRPr lang="en-US" dirty="0"/>
          </a:p>
          <a:p>
            <a:pPr marL="800100" lvl="1" indent="-457200">
              <a:buAutoNum type="arabicPeriod"/>
            </a:pPr>
            <a:r>
              <a:rPr lang="en-US" dirty="0" err="1"/>
              <a:t>BoA</a:t>
            </a:r>
            <a:r>
              <a:rPr lang="en-US" dirty="0"/>
              <a:t> U.S. Agility Index:  One-Year Uncapped</a:t>
            </a:r>
            <a:r>
              <a:rPr lang="en-US" baseline="30000" dirty="0"/>
              <a:t>2</a:t>
            </a:r>
            <a:endParaRPr lang="en-US" dirty="0"/>
          </a:p>
          <a:p>
            <a:pPr marL="0" indent="0">
              <a:buNone/>
            </a:pPr>
            <a:r>
              <a:rPr lang="en-US" dirty="0"/>
              <a:t>All index crediting strategies use an annual point-to-point crediting methodology</a:t>
            </a:r>
          </a:p>
          <a:p>
            <a:pPr lvl="1"/>
            <a:r>
              <a:rPr lang="en-US" dirty="0"/>
              <a:t>Crediting rate is determined by comparing the index value when the index crediting segment was created to the index value one year later.</a:t>
            </a:r>
          </a:p>
          <a:p>
            <a:pPr marL="342900" lvl="1" indent="0">
              <a:buNone/>
            </a:pPr>
            <a:endParaRPr lang="en-US" sz="1000" dirty="0"/>
          </a:p>
          <a:p>
            <a:pPr marL="342900" lvl="1" indent="0">
              <a:buNone/>
            </a:pPr>
            <a:r>
              <a:rPr lang="en-US" sz="1000" dirty="0"/>
              <a:t>1 – See disclaimer on next slide</a:t>
            </a:r>
          </a:p>
          <a:p>
            <a:pPr marL="342900" lvl="1" indent="0">
              <a:buNone/>
            </a:pPr>
            <a:r>
              <a:rPr lang="en-US" sz="1000" dirty="0"/>
              <a:t>2 – See disclaimer on next slide</a:t>
            </a:r>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14</a:t>
            </a:fld>
            <a:endParaRPr lang="en-US" dirty="0"/>
          </a:p>
        </p:txBody>
      </p:sp>
    </p:spTree>
    <p:extLst>
      <p:ext uri="{BB962C8B-B14F-4D97-AF65-F5344CB8AC3E}">
        <p14:creationId xmlns:p14="http://schemas.microsoft.com/office/powerpoint/2010/main" val="1025002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 Advantage</a:t>
            </a:r>
            <a:r>
              <a:rPr lang="en-US" baseline="30000" dirty="0"/>
              <a:t>SM</a:t>
            </a:r>
            <a:r>
              <a:rPr lang="en-US" dirty="0"/>
              <a:t> FIA – Index Disclaimers</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a:xfrm>
            <a:off x="357188" y="872728"/>
            <a:ext cx="8266510" cy="3744347"/>
          </a:xfrm>
        </p:spPr>
        <p:txBody>
          <a:bodyPr/>
          <a:lstStyle/>
          <a:p>
            <a:pPr marL="0" indent="0">
              <a:buNone/>
            </a:pPr>
            <a:r>
              <a:rPr lang="en-US" sz="1100" dirty="0">
                <a:solidFill>
                  <a:srgbClr val="211D1E"/>
                </a:solidFill>
                <a:latin typeface="Whitney Book"/>
              </a:rPr>
              <a:t>1 – T</a:t>
            </a:r>
            <a:r>
              <a:rPr lang="en-US" sz="1100" b="0" i="0" u="none" strike="noStrike" baseline="0" dirty="0">
                <a:solidFill>
                  <a:srgbClr val="211D1E"/>
                </a:solidFill>
                <a:latin typeface="Whitney Book"/>
              </a:rPr>
              <a:t>he S&amp;P 500® Index is a product of S&amp;P Dow Jones Indices LLC or its affiliates (“SPDJI”) and has been licensed for use by United of Omaha Life Insurance Company. Standard &amp; Poor’s® and S&amp;P® are registered trademarks of Standard &amp; Poor’s Financial Services LLC (“S&amp;P”); Dow Jones® is a registered trademark of Dow Jones Trademark Holdings LLC (“Dow Jones”); and these trademarks have been licensed for use by SPDJI and sublicensed for certain purposes by United of Omaha Life Insurance Company. United of Omaha Life Insurance Company’s fixed indexed annuity product(s) is not sponsored, endorsed, sold or promoted by SPDJI, Dow Jones, S&amp;P, their respective affiliates, and none of such parties make any representation regarding the advisability of investing in such product(s) nor do they have any liability for any errors, omissions, or interruptions of the S&amp;P 500® Index.</a:t>
            </a:r>
            <a:endParaRPr lang="en-US" sz="1800" b="0" i="0" u="none" strike="noStrike" baseline="0" dirty="0">
              <a:solidFill>
                <a:srgbClr val="211D1E"/>
              </a:solidFill>
              <a:latin typeface="Whitney Book"/>
            </a:endParaRPr>
          </a:p>
          <a:p>
            <a:pPr marL="0" indent="0">
              <a:spcBef>
                <a:spcPts val="1800"/>
              </a:spcBef>
              <a:buNone/>
            </a:pPr>
            <a:r>
              <a:rPr lang="en-US" sz="1100" b="0" i="0" u="none" strike="noStrike" baseline="0" dirty="0">
                <a:solidFill>
                  <a:srgbClr val="211D1E"/>
                </a:solidFill>
                <a:latin typeface="Whitney Book"/>
              </a:rPr>
              <a:t>² </a:t>
            </a:r>
            <a:r>
              <a:rPr lang="en-US" sz="1100" b="0" i="0" u="none" strike="noStrike" baseline="0" dirty="0" err="1">
                <a:solidFill>
                  <a:srgbClr val="211D1E"/>
                </a:solidFill>
                <a:latin typeface="Whitney Book"/>
              </a:rPr>
              <a:t>BofA</a:t>
            </a:r>
            <a:r>
              <a:rPr lang="en-US" sz="1100" b="0" i="0" u="none" strike="noStrike" baseline="0" dirty="0">
                <a:solidFill>
                  <a:srgbClr val="211D1E"/>
                </a:solidFill>
                <a:latin typeface="Whitney Book"/>
              </a:rPr>
              <a:t> Securities Inc. and its affiliates (“</a:t>
            </a:r>
            <a:r>
              <a:rPr lang="en-US" sz="1100" b="0" i="0" u="none" strike="noStrike" baseline="0" dirty="0" err="1">
                <a:solidFill>
                  <a:srgbClr val="211D1E"/>
                </a:solidFill>
                <a:latin typeface="Whitney Book"/>
              </a:rPr>
              <a:t>BofAS</a:t>
            </a:r>
            <a:r>
              <a:rPr lang="en-US" sz="1100" b="0" i="0" u="none" strike="noStrike" baseline="0" dirty="0">
                <a:solidFill>
                  <a:srgbClr val="211D1E"/>
                </a:solidFill>
                <a:latin typeface="Whitney Book"/>
              </a:rPr>
              <a:t>”), </a:t>
            </a:r>
            <a:r>
              <a:rPr lang="en-US" sz="1100" b="0" i="0" u="none" strike="noStrike" baseline="0" dirty="0" err="1">
                <a:solidFill>
                  <a:srgbClr val="211D1E"/>
                </a:solidFill>
                <a:latin typeface="Whitney Book"/>
              </a:rPr>
              <a:t>BofA</a:t>
            </a:r>
            <a:r>
              <a:rPr lang="en-US" sz="1100" b="0" i="0" u="none" strike="noStrike" baseline="0" dirty="0">
                <a:solidFill>
                  <a:srgbClr val="211D1E"/>
                </a:solidFill>
                <a:latin typeface="Whitney Book"/>
              </a:rPr>
              <a:t> U.S. Agility Index (the “Index”) and related information, the name “</a:t>
            </a:r>
            <a:r>
              <a:rPr lang="en-US" sz="1100" b="0" i="0" u="none" strike="noStrike" baseline="0" dirty="0" err="1">
                <a:solidFill>
                  <a:srgbClr val="211D1E"/>
                </a:solidFill>
                <a:latin typeface="Whitney Book"/>
              </a:rPr>
              <a:t>BofAS</a:t>
            </a:r>
            <a:r>
              <a:rPr lang="en-US" sz="1100" b="0" i="0" u="none" strike="noStrike" baseline="0" dirty="0">
                <a:solidFill>
                  <a:srgbClr val="211D1E"/>
                </a:solidFill>
                <a:latin typeface="Whitney Book"/>
              </a:rPr>
              <a:t>”, and related trademarks, are intellectual property of </a:t>
            </a:r>
            <a:r>
              <a:rPr lang="en-US" sz="1100" b="0" i="0" u="none" strike="noStrike" baseline="0" dirty="0" err="1">
                <a:solidFill>
                  <a:srgbClr val="211D1E"/>
                </a:solidFill>
                <a:latin typeface="Whitney Book"/>
              </a:rPr>
              <a:t>BofAS</a:t>
            </a:r>
            <a:r>
              <a:rPr lang="en-US" sz="1100" b="0" i="0" u="none" strike="noStrike" baseline="0" dirty="0">
                <a:solidFill>
                  <a:srgbClr val="211D1E"/>
                </a:solidFill>
                <a:latin typeface="Whitney Book"/>
              </a:rPr>
              <a:t>, licensed from </a:t>
            </a:r>
            <a:r>
              <a:rPr lang="en-US" sz="1100" b="0" i="0" u="none" strike="noStrike" baseline="0" dirty="0" err="1">
                <a:solidFill>
                  <a:srgbClr val="211D1E"/>
                </a:solidFill>
                <a:latin typeface="Whitney Book"/>
              </a:rPr>
              <a:t>BofAS</a:t>
            </a:r>
            <a:r>
              <a:rPr lang="en-US" sz="1100" b="0" i="0" u="none" strike="noStrike" baseline="0" dirty="0">
                <a:solidFill>
                  <a:srgbClr val="211D1E"/>
                </a:solidFill>
                <a:latin typeface="Whitney Book"/>
              </a:rPr>
              <a:t> to United of Omaha Life Insurance Company (collectively, the “Licensee”). Neither the Licensee nor any fixed indexed annuity, indexed universal life insurance product or any other annuity product (collectively, the “Product”) referencing the Index is sponsored, operated, endorsed, sold or promoted by </a:t>
            </a:r>
            <a:r>
              <a:rPr lang="en-US" sz="1100" b="0" i="0" u="none" strike="noStrike" baseline="0" dirty="0" err="1">
                <a:solidFill>
                  <a:srgbClr val="211D1E"/>
                </a:solidFill>
                <a:latin typeface="Whitney Book"/>
              </a:rPr>
              <a:t>BofAS</a:t>
            </a:r>
            <a:r>
              <a:rPr lang="en-US" sz="1100" b="0" i="0" u="none" strike="noStrike" baseline="0" dirty="0">
                <a:solidFill>
                  <a:srgbClr val="211D1E"/>
                </a:solidFill>
                <a:latin typeface="Whitney Book"/>
              </a:rPr>
              <a:t>. Obligations to make payments under any Product are solely the obligation of Licensee pursuant to the term of the contract between Licensee and you, and are not the responsibility of </a:t>
            </a:r>
            <a:r>
              <a:rPr lang="en-US" sz="1100" b="0" i="0" u="none" strike="noStrike" baseline="0" dirty="0" err="1">
                <a:solidFill>
                  <a:srgbClr val="211D1E"/>
                </a:solidFill>
                <a:latin typeface="Whitney Book"/>
              </a:rPr>
              <a:t>BofAS</a:t>
            </a:r>
            <a:r>
              <a:rPr lang="en-US" sz="1100" b="0" i="0" u="none" strike="noStrike" baseline="0" dirty="0">
                <a:solidFill>
                  <a:srgbClr val="211D1E"/>
                </a:solidFill>
                <a:latin typeface="Whitney Book"/>
              </a:rPr>
              <a:t>. </a:t>
            </a:r>
            <a:r>
              <a:rPr lang="en-US" sz="1100" b="0" i="0" u="none" strike="noStrike" baseline="0" dirty="0" err="1">
                <a:solidFill>
                  <a:srgbClr val="211D1E"/>
                </a:solidFill>
                <a:latin typeface="Whitney Book"/>
              </a:rPr>
              <a:t>BofAS</a:t>
            </a:r>
            <a:r>
              <a:rPr lang="en-US" sz="1100" b="0" i="0" u="none" strike="noStrike" baseline="0" dirty="0">
                <a:solidFill>
                  <a:srgbClr val="211D1E"/>
                </a:solidFill>
                <a:latin typeface="Whitney Book"/>
              </a:rPr>
              <a:t>, the Index and related information, the names of </a:t>
            </a:r>
            <a:r>
              <a:rPr lang="en-US" sz="1100" b="0" i="0" u="none" strike="noStrike" baseline="0" dirty="0" err="1">
                <a:solidFill>
                  <a:srgbClr val="211D1E"/>
                </a:solidFill>
                <a:latin typeface="Whitney Book"/>
              </a:rPr>
              <a:t>BofAS</a:t>
            </a:r>
            <a:r>
              <a:rPr lang="en-US" sz="1100" b="0" i="0" u="none" strike="noStrike" baseline="0" dirty="0">
                <a:solidFill>
                  <a:srgbClr val="211D1E"/>
                </a:solidFill>
                <a:latin typeface="Whitney Book"/>
              </a:rPr>
              <a:t> and its affiliates, and related trademarks may not be copied, used, or distributed without </a:t>
            </a:r>
            <a:r>
              <a:rPr lang="en-US" sz="1100" b="0" i="0" u="none" strike="noStrike" baseline="0" dirty="0" err="1">
                <a:solidFill>
                  <a:srgbClr val="211D1E"/>
                </a:solidFill>
                <a:latin typeface="Whitney Book"/>
              </a:rPr>
              <a:t>BofAS’s</a:t>
            </a:r>
            <a:r>
              <a:rPr lang="en-US" sz="1100" b="0" i="0" u="none" strike="noStrike" baseline="0" dirty="0">
                <a:solidFill>
                  <a:srgbClr val="211D1E"/>
                </a:solidFill>
                <a:latin typeface="Whitney Book"/>
              </a:rPr>
              <a:t> prior written approval. The Products have not been passed on as to their legality or suitability, and are not regulated, issued, endorsed, sold, guaranteed, or promoted by </a:t>
            </a:r>
            <a:r>
              <a:rPr lang="en-US" sz="1100" b="0" i="0" u="none" strike="noStrike" baseline="0" dirty="0" err="1">
                <a:solidFill>
                  <a:srgbClr val="211D1E"/>
                </a:solidFill>
                <a:latin typeface="Whitney Book"/>
              </a:rPr>
              <a:t>BofAS</a:t>
            </a:r>
            <a:r>
              <a:rPr lang="en-US" sz="1100" b="0" i="0" u="none" strike="noStrike" baseline="0" dirty="0">
                <a:solidFill>
                  <a:srgbClr val="211D1E"/>
                </a:solidFill>
                <a:latin typeface="Whitney Book"/>
              </a:rPr>
              <a:t>. </a:t>
            </a:r>
            <a:r>
              <a:rPr lang="en-US" sz="1100" b="0" i="0" u="none" strike="noStrike" baseline="0" dirty="0" err="1">
                <a:solidFill>
                  <a:srgbClr val="211D1E"/>
                </a:solidFill>
                <a:latin typeface="Whitney Book"/>
              </a:rPr>
              <a:t>BofAS’s</a:t>
            </a:r>
            <a:r>
              <a:rPr lang="en-US" sz="1100" b="0" i="0" u="none" strike="noStrike" baseline="0" dirty="0">
                <a:solidFill>
                  <a:srgbClr val="211D1E"/>
                </a:solidFill>
                <a:latin typeface="Whitney Book"/>
              </a:rPr>
              <a:t> only relationship to Licensee is the licensing (or sub-licensing) of certain trademarks and trade names and the Index or components thereof and </a:t>
            </a:r>
            <a:r>
              <a:rPr lang="en-US" sz="1100" b="0" i="0" u="none" strike="noStrike" baseline="0" dirty="0" err="1">
                <a:solidFill>
                  <a:srgbClr val="211D1E"/>
                </a:solidFill>
                <a:latin typeface="Whitney Book"/>
              </a:rPr>
              <a:t>BofAS</a:t>
            </a:r>
            <a:r>
              <a:rPr lang="en-US" sz="1100" b="0" i="0" u="none" strike="noStrike" baseline="0" dirty="0">
                <a:solidFill>
                  <a:srgbClr val="211D1E"/>
                </a:solidFill>
                <a:latin typeface="Whitney Book"/>
              </a:rPr>
              <a:t> is not party to any transaction contemplated herein. While volatility controls may result in less fluctuation in rates of return as compared to products or indices without volatility controls, they may also reduce the overall rate of return as compared to products or indices not subject to volatility controls. </a:t>
            </a:r>
            <a:r>
              <a:rPr lang="en-US" sz="1100" b="1" i="0" u="none" strike="noStrike" baseline="0" dirty="0">
                <a:solidFill>
                  <a:srgbClr val="211D1E"/>
                </a:solidFill>
                <a:latin typeface="Whitney Bold"/>
              </a:rPr>
              <a:t>BOFAS MAKES NO WARRANTIES AND BEARS NO LIABILITY WITH RESPECT TO THE INDEX, ANY RELATED INFORMATION, THE TRADEMARKS, OR THE PRODUCT(S) (INCLUDING WITHOUT LIMITATION, THEIR QUALITY, ACCURACY, SUITABILITY AND/OR COMPLETENESS).</a:t>
            </a:r>
            <a:r>
              <a:rPr lang="en-US" sz="1100" b="0" i="0" u="none" strike="noStrike" baseline="0" dirty="0">
                <a:solidFill>
                  <a:srgbClr val="211D1E"/>
                </a:solidFill>
                <a:latin typeface="Whitney Bold"/>
              </a:rPr>
              <a:t>	</a:t>
            </a:r>
          </a:p>
          <a:p>
            <a:pPr marL="342900" lvl="1" indent="0">
              <a:buNone/>
            </a:pPr>
            <a:endParaRPr lang="en-US" sz="1000" dirty="0"/>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15</a:t>
            </a:fld>
            <a:endParaRPr lang="en-US" dirty="0"/>
          </a:p>
        </p:txBody>
      </p:sp>
    </p:spTree>
    <p:extLst>
      <p:ext uri="{BB962C8B-B14F-4D97-AF65-F5344CB8AC3E}">
        <p14:creationId xmlns:p14="http://schemas.microsoft.com/office/powerpoint/2010/main" val="2011654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 Advantage</a:t>
            </a:r>
            <a:r>
              <a:rPr lang="en-US" baseline="30000" dirty="0"/>
              <a:t>SM</a:t>
            </a:r>
            <a:r>
              <a:rPr lang="en-US" dirty="0"/>
              <a:t> FIA – Index Crediting Parameters</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a:xfrm>
            <a:off x="357188" y="872728"/>
            <a:ext cx="8266510" cy="3744347"/>
          </a:xfrm>
        </p:spPr>
        <p:txBody>
          <a:bodyPr/>
          <a:lstStyle/>
          <a:p>
            <a:pPr marL="0" indent="0">
              <a:buNone/>
            </a:pPr>
            <a:r>
              <a:rPr lang="en-US" sz="1800" dirty="0"/>
              <a:t>Amounts allocated to an index crediting strategy will receive the index return as the crediting rate subject to these parameters:</a:t>
            </a:r>
          </a:p>
          <a:p>
            <a:pPr lvl="1"/>
            <a:r>
              <a:rPr lang="en-US" sz="1800" dirty="0"/>
              <a:t>Participation rate</a:t>
            </a:r>
          </a:p>
          <a:p>
            <a:pPr lvl="2"/>
            <a:r>
              <a:rPr lang="en-US" sz="1400" dirty="0"/>
              <a:t>Percentage of the index return applied to the crediting rate</a:t>
            </a:r>
          </a:p>
          <a:p>
            <a:pPr lvl="1"/>
            <a:r>
              <a:rPr lang="en-US" sz="1800" dirty="0"/>
              <a:t>Cap rate</a:t>
            </a:r>
          </a:p>
          <a:p>
            <a:pPr lvl="2"/>
            <a:r>
              <a:rPr lang="en-US" sz="1400" dirty="0"/>
              <a:t>The maximum index return applied to the crediting rate</a:t>
            </a:r>
          </a:p>
          <a:p>
            <a:pPr lvl="1"/>
            <a:r>
              <a:rPr lang="en-US" sz="1800" dirty="0"/>
              <a:t>Trigger rate</a:t>
            </a:r>
          </a:p>
          <a:p>
            <a:pPr lvl="2"/>
            <a:r>
              <a:rPr lang="en-US" sz="1400" dirty="0"/>
              <a:t>The crediting rate to be applied if the index return is positive</a:t>
            </a:r>
          </a:p>
          <a:p>
            <a:pPr lvl="1"/>
            <a:r>
              <a:rPr lang="en-US" sz="1800" dirty="0"/>
              <a:t>Floor rate</a:t>
            </a:r>
          </a:p>
          <a:p>
            <a:pPr lvl="2"/>
            <a:r>
              <a:rPr lang="en-US" sz="1400" dirty="0"/>
              <a:t>The minimum crediting rate for the index crediting strategy</a:t>
            </a:r>
          </a:p>
          <a:p>
            <a:pPr lvl="2"/>
            <a:r>
              <a:rPr lang="en-US" sz="1400" dirty="0"/>
              <a:t>The floor rate is 0% for all index crediting strategies, guaranteeing the crediting rate will never be negative</a:t>
            </a:r>
          </a:p>
          <a:p>
            <a:pPr lvl="1"/>
            <a:endParaRPr lang="en-US" dirty="0"/>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16</a:t>
            </a:fld>
            <a:endParaRPr lang="en-US" dirty="0"/>
          </a:p>
        </p:txBody>
      </p:sp>
    </p:spTree>
    <p:extLst>
      <p:ext uri="{BB962C8B-B14F-4D97-AF65-F5344CB8AC3E}">
        <p14:creationId xmlns:p14="http://schemas.microsoft.com/office/powerpoint/2010/main" val="3638828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 Advantage</a:t>
            </a:r>
            <a:r>
              <a:rPr lang="en-US" baseline="30000" dirty="0"/>
              <a:t>SM</a:t>
            </a:r>
            <a:r>
              <a:rPr lang="en-US" dirty="0"/>
              <a:t> FIA – Index Crediting Options</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a:xfrm>
            <a:off x="357188" y="872728"/>
            <a:ext cx="8266510" cy="3744347"/>
          </a:xfrm>
        </p:spPr>
        <p:txBody>
          <a:bodyPr/>
          <a:lstStyle/>
          <a:p>
            <a:pPr marL="0" indent="0">
              <a:buNone/>
            </a:pPr>
            <a:r>
              <a:rPr lang="en-US" dirty="0"/>
              <a:t>S&amp;P 500</a:t>
            </a:r>
            <a:r>
              <a:rPr lang="en-US" baseline="30000" dirty="0"/>
              <a:t>®</a:t>
            </a:r>
            <a:r>
              <a:rPr lang="en-US" dirty="0"/>
              <a:t> One-Year 100% Participation</a:t>
            </a:r>
            <a:r>
              <a:rPr lang="en-US" baseline="30000" dirty="0"/>
              <a:t>1</a:t>
            </a:r>
            <a:r>
              <a:rPr lang="en-US" dirty="0"/>
              <a:t> strategy</a:t>
            </a:r>
          </a:p>
          <a:p>
            <a:pPr lvl="1"/>
            <a:r>
              <a:rPr lang="en-US" dirty="0"/>
              <a:t>Declared cap rate guaranteed for one year</a:t>
            </a:r>
          </a:p>
          <a:p>
            <a:pPr lvl="1"/>
            <a:r>
              <a:rPr lang="en-US" dirty="0"/>
              <a:t>Participation rate guaranteed to be 100%</a:t>
            </a:r>
          </a:p>
          <a:p>
            <a:pPr lvl="1"/>
            <a:r>
              <a:rPr lang="en-US" dirty="0"/>
              <a:t>Guaranteed minimum on renewal cap rates is 1%</a:t>
            </a:r>
          </a:p>
          <a:p>
            <a:pPr marL="0" indent="0">
              <a:buNone/>
            </a:pPr>
            <a:r>
              <a:rPr lang="en-US" dirty="0"/>
              <a:t>S&amp;P 500</a:t>
            </a:r>
            <a:r>
              <a:rPr lang="en-US" baseline="30000" dirty="0"/>
              <a:t>®</a:t>
            </a:r>
            <a:r>
              <a:rPr lang="en-US" dirty="0"/>
              <a:t> 100% Participation with Guaranteed Cap</a:t>
            </a:r>
            <a:r>
              <a:rPr lang="en-US" baseline="30000" dirty="0"/>
              <a:t>1</a:t>
            </a:r>
            <a:r>
              <a:rPr lang="en-US" dirty="0"/>
              <a:t> strategy</a:t>
            </a:r>
          </a:p>
          <a:p>
            <a:pPr lvl="1"/>
            <a:r>
              <a:rPr lang="en-US" dirty="0"/>
              <a:t>Declared cap rate guaranteed for the entire surrender charge period</a:t>
            </a:r>
          </a:p>
          <a:p>
            <a:pPr lvl="1"/>
            <a:r>
              <a:rPr lang="en-US" dirty="0"/>
              <a:t>Participation rate guaranteed to be 100%</a:t>
            </a:r>
          </a:p>
          <a:p>
            <a:pPr lvl="1"/>
            <a:r>
              <a:rPr lang="en-US" dirty="0"/>
              <a:t>Guaranteed minimum on renewal cap rates beyond the surrender charge period is 1%</a:t>
            </a:r>
          </a:p>
          <a:p>
            <a:pPr lvl="1"/>
            <a:r>
              <a:rPr lang="en-US" dirty="0"/>
              <a:t>Available for new money only – no transfers in allowed</a:t>
            </a:r>
          </a:p>
          <a:p>
            <a:pPr marL="0" indent="0">
              <a:buNone/>
            </a:pPr>
            <a:r>
              <a:rPr lang="en-US" dirty="0"/>
              <a:t>S&amp;P 500</a:t>
            </a:r>
            <a:r>
              <a:rPr lang="en-US" baseline="30000" dirty="0"/>
              <a:t>®</a:t>
            </a:r>
            <a:r>
              <a:rPr lang="en-US" dirty="0"/>
              <a:t> One-Year Uncapped</a:t>
            </a:r>
            <a:r>
              <a:rPr lang="en-US" baseline="30000" dirty="0"/>
              <a:t>1</a:t>
            </a:r>
            <a:r>
              <a:rPr lang="en-US" dirty="0"/>
              <a:t> strategy</a:t>
            </a:r>
          </a:p>
          <a:p>
            <a:pPr lvl="1"/>
            <a:r>
              <a:rPr lang="en-US" dirty="0"/>
              <a:t>Declared participation rate guaranteed for one year</a:t>
            </a:r>
          </a:p>
          <a:p>
            <a:pPr lvl="1"/>
            <a:r>
              <a:rPr lang="en-US" dirty="0"/>
              <a:t>Guaranteed minimum on renewal participation rates is 10%</a:t>
            </a:r>
          </a:p>
          <a:p>
            <a:pPr marL="342900" lvl="1" indent="0">
              <a:buNone/>
            </a:pPr>
            <a:endParaRPr lang="en-US" dirty="0"/>
          </a:p>
          <a:p>
            <a:pPr lvl="1"/>
            <a:endParaRPr lang="en-US" dirty="0"/>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17</a:t>
            </a:fld>
            <a:endParaRPr lang="en-US" dirty="0"/>
          </a:p>
        </p:txBody>
      </p:sp>
    </p:spTree>
    <p:extLst>
      <p:ext uri="{BB962C8B-B14F-4D97-AF65-F5344CB8AC3E}">
        <p14:creationId xmlns:p14="http://schemas.microsoft.com/office/powerpoint/2010/main" val="314222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 Advantage</a:t>
            </a:r>
            <a:r>
              <a:rPr lang="en-US" baseline="30000" dirty="0"/>
              <a:t>SM</a:t>
            </a:r>
            <a:r>
              <a:rPr lang="en-US" dirty="0"/>
              <a:t> FIA – Index Crediting Options</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a:xfrm>
            <a:off x="357188" y="872728"/>
            <a:ext cx="8266510" cy="3744347"/>
          </a:xfrm>
        </p:spPr>
        <p:txBody>
          <a:bodyPr/>
          <a:lstStyle/>
          <a:p>
            <a:pPr marL="0" indent="0">
              <a:buNone/>
            </a:pPr>
            <a:r>
              <a:rPr lang="en-US" dirty="0"/>
              <a:t>S&amp;P 500</a:t>
            </a:r>
            <a:r>
              <a:rPr lang="en-US" baseline="30000" dirty="0"/>
              <a:t>®</a:t>
            </a:r>
            <a:r>
              <a:rPr lang="en-US" dirty="0"/>
              <a:t> One-Year Performance Trigger</a:t>
            </a:r>
            <a:r>
              <a:rPr lang="en-US" baseline="30000" dirty="0"/>
              <a:t>1</a:t>
            </a:r>
            <a:r>
              <a:rPr lang="en-US" dirty="0"/>
              <a:t> strategy</a:t>
            </a:r>
          </a:p>
          <a:p>
            <a:pPr lvl="1"/>
            <a:r>
              <a:rPr lang="en-US" dirty="0"/>
              <a:t>Credits the trigger rate if the S&amp;P 500 return is positive</a:t>
            </a:r>
          </a:p>
          <a:p>
            <a:pPr lvl="1"/>
            <a:r>
              <a:rPr lang="en-US" dirty="0"/>
              <a:t>Declared trigger rate guaranteed for one year</a:t>
            </a:r>
          </a:p>
          <a:p>
            <a:pPr lvl="1"/>
            <a:r>
              <a:rPr lang="en-US" dirty="0"/>
              <a:t>Guaranteed minimum on renewal trigger rates is 1%</a:t>
            </a:r>
          </a:p>
          <a:p>
            <a:pPr marL="0" indent="0">
              <a:buNone/>
            </a:pPr>
            <a:r>
              <a:rPr lang="en-US" dirty="0" err="1"/>
              <a:t>BoA</a:t>
            </a:r>
            <a:r>
              <a:rPr lang="en-US" dirty="0"/>
              <a:t> US Agility Index: One-Year Uncapped</a:t>
            </a:r>
            <a:r>
              <a:rPr lang="en-US" baseline="30000" dirty="0"/>
              <a:t>2</a:t>
            </a:r>
            <a:r>
              <a:rPr lang="en-US" dirty="0"/>
              <a:t> strategy</a:t>
            </a:r>
          </a:p>
          <a:p>
            <a:pPr lvl="1"/>
            <a:r>
              <a:rPr lang="en-US" dirty="0"/>
              <a:t>Volatility control index, uncapped</a:t>
            </a:r>
          </a:p>
          <a:p>
            <a:pPr lvl="1"/>
            <a:r>
              <a:rPr lang="en-US" dirty="0"/>
              <a:t>Declared participation rate guaranteed for one year</a:t>
            </a:r>
          </a:p>
          <a:p>
            <a:pPr lvl="1"/>
            <a:r>
              <a:rPr lang="en-US" dirty="0"/>
              <a:t>Guaranteed minimum on renewal participation rates is 25%</a:t>
            </a:r>
          </a:p>
          <a:p>
            <a:pPr marL="342900" lvl="1" indent="0">
              <a:buNone/>
            </a:pPr>
            <a:endParaRPr lang="en-US" dirty="0"/>
          </a:p>
          <a:p>
            <a:pPr lvl="1"/>
            <a:endParaRPr lang="en-US" dirty="0"/>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18</a:t>
            </a:fld>
            <a:endParaRPr lang="en-US" dirty="0"/>
          </a:p>
        </p:txBody>
      </p:sp>
    </p:spTree>
    <p:extLst>
      <p:ext uri="{BB962C8B-B14F-4D97-AF65-F5344CB8AC3E}">
        <p14:creationId xmlns:p14="http://schemas.microsoft.com/office/powerpoint/2010/main" val="4048667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 Advantage</a:t>
            </a:r>
            <a:r>
              <a:rPr lang="en-US" baseline="30000" dirty="0"/>
              <a:t>SM</a:t>
            </a:r>
            <a:r>
              <a:rPr lang="en-US" dirty="0"/>
              <a:t> FIA – Index Crediting Examples</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a:xfrm>
            <a:off x="357188" y="872728"/>
            <a:ext cx="8266510" cy="3744347"/>
          </a:xfrm>
        </p:spPr>
        <p:txBody>
          <a:bodyPr/>
          <a:lstStyle/>
          <a:p>
            <a:pPr marL="0" indent="0">
              <a:buNone/>
            </a:pPr>
            <a:r>
              <a:rPr lang="en-US" sz="1800" dirty="0"/>
              <a:t>Assume the S&amp;P 500</a:t>
            </a:r>
            <a:r>
              <a:rPr lang="en-US" sz="1800" baseline="30000" dirty="0"/>
              <a:t>®</a:t>
            </a:r>
            <a:r>
              <a:rPr lang="en-US" sz="1800" dirty="0"/>
              <a:t> index value at the beginning of the annual point-to-point index crediting segment is 5,000.  The table below shows the various interest crediting rates that would result from various index return values and index crediting strategies.</a:t>
            </a:r>
          </a:p>
          <a:p>
            <a:pPr marL="0" indent="0">
              <a:buNone/>
            </a:pPr>
            <a:endParaRPr lang="en-US" sz="1800" dirty="0"/>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19</a:t>
            </a:fld>
            <a:endParaRPr lang="en-US" dirty="0"/>
          </a:p>
        </p:txBody>
      </p:sp>
      <p:graphicFrame>
        <p:nvGraphicFramePr>
          <p:cNvPr id="5" name="Table 4">
            <a:extLst>
              <a:ext uri="{FF2B5EF4-FFF2-40B4-BE49-F238E27FC236}">
                <a16:creationId xmlns:a16="http://schemas.microsoft.com/office/drawing/2014/main" id="{2629B780-3CEE-4421-4734-C346786D1FD1}"/>
              </a:ext>
            </a:extLst>
          </p:cNvPr>
          <p:cNvGraphicFramePr>
            <a:graphicFrameLocks noGrp="1"/>
          </p:cNvGraphicFramePr>
          <p:nvPr>
            <p:extLst>
              <p:ext uri="{D42A27DB-BD31-4B8C-83A1-F6EECF244321}">
                <p14:modId xmlns:p14="http://schemas.microsoft.com/office/powerpoint/2010/main" val="2991649315"/>
              </p:ext>
            </p:extLst>
          </p:nvPr>
        </p:nvGraphicFramePr>
        <p:xfrm>
          <a:off x="2801155" y="2151343"/>
          <a:ext cx="3541689" cy="1571625"/>
        </p:xfrm>
        <a:graphic>
          <a:graphicData uri="http://schemas.openxmlformats.org/drawingml/2006/table">
            <a:tbl>
              <a:tblPr>
                <a:tableStyleId>{5C22544A-7EE6-4342-B048-85BDC9FD1C3A}</a:tableStyleId>
              </a:tblPr>
              <a:tblGrid>
                <a:gridCol w="650717">
                  <a:extLst>
                    <a:ext uri="{9D8B030D-6E8A-4147-A177-3AD203B41FA5}">
                      <a16:colId xmlns:a16="http://schemas.microsoft.com/office/drawing/2014/main" val="2684774780"/>
                    </a:ext>
                  </a:extLst>
                </a:gridCol>
                <a:gridCol w="600662">
                  <a:extLst>
                    <a:ext uri="{9D8B030D-6E8A-4147-A177-3AD203B41FA5}">
                      <a16:colId xmlns:a16="http://schemas.microsoft.com/office/drawing/2014/main" val="730446234"/>
                    </a:ext>
                  </a:extLst>
                </a:gridCol>
                <a:gridCol w="764164">
                  <a:extLst>
                    <a:ext uri="{9D8B030D-6E8A-4147-A177-3AD203B41FA5}">
                      <a16:colId xmlns:a16="http://schemas.microsoft.com/office/drawing/2014/main" val="937335919"/>
                    </a:ext>
                  </a:extLst>
                </a:gridCol>
                <a:gridCol w="772732">
                  <a:extLst>
                    <a:ext uri="{9D8B030D-6E8A-4147-A177-3AD203B41FA5}">
                      <a16:colId xmlns:a16="http://schemas.microsoft.com/office/drawing/2014/main" val="2752779480"/>
                    </a:ext>
                  </a:extLst>
                </a:gridCol>
                <a:gridCol w="753414">
                  <a:extLst>
                    <a:ext uri="{9D8B030D-6E8A-4147-A177-3AD203B41FA5}">
                      <a16:colId xmlns:a16="http://schemas.microsoft.com/office/drawing/2014/main" val="1280600655"/>
                    </a:ext>
                  </a:extLst>
                </a:gridCol>
              </a:tblGrid>
              <a:tr h="190500">
                <a:tc rowSpan="2">
                  <a:txBody>
                    <a:bodyPr/>
                    <a:lstStyle/>
                    <a:p>
                      <a:pPr algn="ctr" fontAlgn="b"/>
                      <a:r>
                        <a:rPr lang="en-US" sz="1100" u="none" strike="noStrike">
                          <a:effectLst/>
                        </a:rPr>
                        <a:t>Index Value</a:t>
                      </a:r>
                      <a:endParaRPr lang="en-US" sz="1100" b="0" i="0" u="none" strike="noStrike">
                        <a:solidFill>
                          <a:srgbClr val="000000"/>
                        </a:solidFill>
                        <a:effectLst/>
                        <a:latin typeface="Calibri" panose="020F0502020204030204" pitchFamily="34" charset="0"/>
                      </a:endParaRPr>
                    </a:p>
                  </a:txBody>
                  <a:tcPr marL="9525" marR="9525" marT="9525" marB="0" anchor="b"/>
                </a:tc>
                <a:tc rowSpan="2">
                  <a:txBody>
                    <a:bodyPr/>
                    <a:lstStyle/>
                    <a:p>
                      <a:pPr algn="ctr" fontAlgn="b"/>
                      <a:r>
                        <a:rPr lang="en-US" sz="1100" u="none" strike="noStrike">
                          <a:effectLst/>
                        </a:rPr>
                        <a:t>Index return</a:t>
                      </a:r>
                      <a:endParaRPr lang="en-US" sz="1100" b="0" i="0" u="none" strike="noStrike">
                        <a:solidFill>
                          <a:srgbClr val="000000"/>
                        </a:solidFill>
                        <a:effectLst/>
                        <a:latin typeface="Calibri" panose="020F0502020204030204" pitchFamily="34" charset="0"/>
                      </a:endParaRPr>
                    </a:p>
                  </a:txBody>
                  <a:tcPr marL="9525" marR="9525" marT="9525" marB="0" anchor="b"/>
                </a:tc>
                <a:tc gridSpan="3">
                  <a:txBody>
                    <a:bodyPr/>
                    <a:lstStyle/>
                    <a:p>
                      <a:pPr algn="ctr" fontAlgn="b"/>
                      <a:r>
                        <a:rPr lang="en-US" sz="1100" b="1" u="none" strike="noStrike" dirty="0">
                          <a:effectLst/>
                        </a:rPr>
                        <a:t>Crediting Rate</a:t>
                      </a:r>
                      <a:endParaRPr lang="en-US" sz="1100" b="1" i="0" u="none" strike="noStrike" dirty="0">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73321922"/>
                  </a:ext>
                </a:extLst>
              </a:tr>
              <a:tr h="428625">
                <a:tc vMerge="1">
                  <a:txBody>
                    <a:bodyPr/>
                    <a:lstStyle/>
                    <a:p>
                      <a:endParaRPr lang="en-US"/>
                    </a:p>
                  </a:txBody>
                  <a:tcPr/>
                </a:tc>
                <a:tc vMerge="1">
                  <a:txBody>
                    <a:bodyPr/>
                    <a:lstStyle/>
                    <a:p>
                      <a:endParaRPr lang="en-US"/>
                    </a:p>
                  </a:txBody>
                  <a:tcPr/>
                </a:tc>
                <a:tc>
                  <a:txBody>
                    <a:bodyPr/>
                    <a:lstStyle/>
                    <a:p>
                      <a:pPr algn="ctr" fontAlgn="b"/>
                      <a:r>
                        <a:rPr lang="en-US" sz="1100" u="none" strike="noStrike" dirty="0">
                          <a:effectLst/>
                        </a:rPr>
                        <a:t>100% Par 8% Cap</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50% Par Uncapped</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100% Par 5% Trigger</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90880868"/>
                  </a:ext>
                </a:extLst>
              </a:tr>
              <a:tr h="190500">
                <a:tc>
                  <a:txBody>
                    <a:bodyPr/>
                    <a:lstStyle/>
                    <a:p>
                      <a:pPr algn="ctr" fontAlgn="b"/>
                      <a:r>
                        <a:rPr lang="en-US" sz="1100" u="none" strike="noStrike" dirty="0">
                          <a:effectLst/>
                        </a:rPr>
                        <a:t>6,000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8.00%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10.00%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5.00%</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29967338"/>
                  </a:ext>
                </a:extLst>
              </a:tr>
              <a:tr h="190500">
                <a:tc>
                  <a:txBody>
                    <a:bodyPr/>
                    <a:lstStyle/>
                    <a:p>
                      <a:pPr algn="ctr" fontAlgn="b"/>
                      <a:r>
                        <a:rPr lang="en-US" sz="1100" u="none" strike="noStrike" dirty="0">
                          <a:effectLst/>
                        </a:rPr>
                        <a:t>5,500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10.00%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8.00%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5.00%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5.00%</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460004"/>
                  </a:ext>
                </a:extLst>
              </a:tr>
              <a:tr h="190500">
                <a:tc>
                  <a:txBody>
                    <a:bodyPr/>
                    <a:lstStyle/>
                    <a:p>
                      <a:pPr algn="ctr" fontAlgn="b"/>
                      <a:r>
                        <a:rPr lang="en-US" sz="1100" u="none" strike="noStrike" dirty="0">
                          <a:effectLst/>
                        </a:rPr>
                        <a:t>5,250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5.00%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5.00%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2.50%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5.00%</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70543182"/>
                  </a:ext>
                </a:extLst>
              </a:tr>
              <a:tr h="190500">
                <a:tc>
                  <a:txBody>
                    <a:bodyPr/>
                    <a:lstStyle/>
                    <a:p>
                      <a:pPr algn="ctr" fontAlgn="b"/>
                      <a:r>
                        <a:rPr lang="en-US" sz="1100" u="none" strike="noStrike" dirty="0">
                          <a:effectLst/>
                        </a:rPr>
                        <a:t>5,001</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0.02%</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0.02%</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0.01%</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5.00%</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40225305"/>
                  </a:ext>
                </a:extLst>
              </a:tr>
              <a:tr h="190500">
                <a:tc>
                  <a:txBody>
                    <a:bodyPr/>
                    <a:lstStyle/>
                    <a:p>
                      <a:pPr algn="ctr" fontAlgn="b"/>
                      <a:r>
                        <a:rPr lang="en-US" sz="1100" u="none" strike="noStrike" dirty="0">
                          <a:effectLst/>
                        </a:rPr>
                        <a:t>4,900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-2.00%</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0.00%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0.00%</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dirty="0">
                          <a:effectLst/>
                        </a:rPr>
                        <a:t>0.00%</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17876444"/>
                  </a:ext>
                </a:extLst>
              </a:tr>
            </a:tbl>
          </a:graphicData>
        </a:graphic>
      </p:graphicFrame>
    </p:spTree>
    <p:extLst>
      <p:ext uri="{BB962C8B-B14F-4D97-AF65-F5344CB8AC3E}">
        <p14:creationId xmlns:p14="http://schemas.microsoft.com/office/powerpoint/2010/main" val="1751792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 Advantage</a:t>
            </a:r>
            <a:r>
              <a:rPr lang="en-US" baseline="30000" dirty="0"/>
              <a:t>SM</a:t>
            </a:r>
            <a:r>
              <a:rPr lang="en-US" dirty="0"/>
              <a:t> FIA</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a:xfrm>
            <a:off x="357188" y="870660"/>
            <a:ext cx="8266510" cy="3581400"/>
          </a:xfrm>
        </p:spPr>
        <p:txBody>
          <a:bodyPr/>
          <a:lstStyle/>
          <a:p>
            <a:pPr marL="0" indent="0">
              <a:buNone/>
            </a:pPr>
            <a:r>
              <a:rPr lang="en-US" dirty="0"/>
              <a:t>Issue ages:</a:t>
            </a:r>
          </a:p>
          <a:p>
            <a:pPr lvl="1"/>
            <a:r>
              <a:rPr lang="en-US" sz="1800" dirty="0"/>
              <a:t>5-year: 0-85</a:t>
            </a:r>
          </a:p>
          <a:p>
            <a:pPr lvl="1"/>
            <a:r>
              <a:rPr lang="en-US" sz="1800" dirty="0"/>
              <a:t>7-year: 0-85</a:t>
            </a:r>
          </a:p>
          <a:p>
            <a:pPr lvl="1"/>
            <a:r>
              <a:rPr lang="en-US" sz="1800" dirty="0"/>
              <a:t>10-year:  0-80</a:t>
            </a:r>
          </a:p>
          <a:p>
            <a:pPr marL="0" indent="0">
              <a:buNone/>
            </a:pPr>
            <a:r>
              <a:rPr lang="en-US" dirty="0"/>
              <a:t>Premiums:</a:t>
            </a:r>
          </a:p>
          <a:p>
            <a:pPr lvl="1"/>
            <a:r>
              <a:rPr lang="en-US" sz="1800" dirty="0"/>
              <a:t>$10,000 is the minimum purchase amount</a:t>
            </a:r>
          </a:p>
          <a:p>
            <a:pPr lvl="1"/>
            <a:r>
              <a:rPr lang="en-US" sz="1800" dirty="0"/>
              <a:t>$3 million is the maximum purchase amount.  Higher amounts are possible but require home office approval.</a:t>
            </a:r>
          </a:p>
          <a:p>
            <a:pPr lvl="1"/>
            <a:r>
              <a:rPr lang="en-US" sz="1800" dirty="0"/>
              <a:t>Policy additions are allowed within the first policy year only, with a minimum amount of $500 per addition.</a:t>
            </a:r>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20</a:t>
            </a:fld>
            <a:endParaRPr lang="en-US" dirty="0"/>
          </a:p>
        </p:txBody>
      </p:sp>
    </p:spTree>
    <p:extLst>
      <p:ext uri="{BB962C8B-B14F-4D97-AF65-F5344CB8AC3E}">
        <p14:creationId xmlns:p14="http://schemas.microsoft.com/office/powerpoint/2010/main" val="1757249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0571-6823-4A07-8FEC-CDBDBCD2EF95}"/>
              </a:ext>
            </a:extLst>
          </p:cNvPr>
          <p:cNvSpPr>
            <a:spLocks noGrp="1"/>
          </p:cNvSpPr>
          <p:nvPr>
            <p:ph type="title"/>
          </p:nvPr>
        </p:nvSpPr>
        <p:spPr/>
        <p:txBody>
          <a:bodyPr/>
          <a:lstStyle/>
          <a:p>
            <a:r>
              <a:rPr lang="en-US" dirty="0"/>
              <a:t>Ultra Advantage</a:t>
            </a:r>
            <a:r>
              <a:rPr lang="en-US" baseline="30000" dirty="0"/>
              <a:t>SM</a:t>
            </a:r>
            <a:r>
              <a:rPr lang="en-US" dirty="0"/>
              <a:t> FIA – Surrender Charges</a:t>
            </a:r>
          </a:p>
        </p:txBody>
      </p:sp>
      <p:sp>
        <p:nvSpPr>
          <p:cNvPr id="3" name="Content Placeholder 2">
            <a:extLst>
              <a:ext uri="{FF2B5EF4-FFF2-40B4-BE49-F238E27FC236}">
                <a16:creationId xmlns:a16="http://schemas.microsoft.com/office/drawing/2014/main" id="{03E46635-93D7-4F71-8B85-91D987002AFE}"/>
              </a:ext>
            </a:extLst>
          </p:cNvPr>
          <p:cNvSpPr>
            <a:spLocks noGrp="1"/>
          </p:cNvSpPr>
          <p:nvPr>
            <p:ph idx="1"/>
          </p:nvPr>
        </p:nvSpPr>
        <p:spPr/>
        <p:txBody>
          <a:bodyPr/>
          <a:lstStyle/>
          <a:p>
            <a:pPr marL="0" indent="0">
              <a:buNone/>
            </a:pPr>
            <a:r>
              <a:rPr lang="en-US" b="1" dirty="0"/>
              <a:t>Surrender Charges</a:t>
            </a:r>
          </a:p>
          <a:p>
            <a:pPr marL="0" indent="0">
              <a:buNone/>
            </a:pPr>
            <a:endParaRPr lang="en-US" b="1" dirty="0"/>
          </a:p>
          <a:p>
            <a:pPr marL="0" indent="0">
              <a:buNone/>
            </a:pPr>
            <a:endParaRPr lang="en-US" b="1" dirty="0"/>
          </a:p>
          <a:p>
            <a:pPr marL="0" indent="0">
              <a:buNone/>
            </a:pPr>
            <a:endParaRPr lang="en-US" b="1" dirty="0"/>
          </a:p>
          <a:p>
            <a:pPr marL="0" indent="0">
              <a:buNone/>
            </a:pPr>
            <a:endParaRPr lang="en-US" sz="3200" b="1" dirty="0"/>
          </a:p>
        </p:txBody>
      </p:sp>
      <p:sp>
        <p:nvSpPr>
          <p:cNvPr id="4" name="Slide Number Placeholder 3">
            <a:extLst>
              <a:ext uri="{FF2B5EF4-FFF2-40B4-BE49-F238E27FC236}">
                <a16:creationId xmlns:a16="http://schemas.microsoft.com/office/drawing/2014/main" id="{359619F7-DC86-4B72-BD52-D236F96B134B}"/>
              </a:ext>
            </a:extLst>
          </p:cNvPr>
          <p:cNvSpPr>
            <a:spLocks noGrp="1"/>
          </p:cNvSpPr>
          <p:nvPr>
            <p:ph type="sldNum" sz="quarter" idx="10"/>
          </p:nvPr>
        </p:nvSpPr>
        <p:spPr/>
        <p:txBody>
          <a:bodyPr/>
          <a:lstStyle/>
          <a:p>
            <a:fld id="{6DEEFC38-9F1D-F64B-A402-A9A479E8BA73}" type="slidenum">
              <a:rPr lang="en-US" smtClean="0"/>
              <a:pPr/>
              <a:t>21</a:t>
            </a:fld>
            <a:endParaRPr lang="en-US" dirty="0"/>
          </a:p>
        </p:txBody>
      </p:sp>
      <p:graphicFrame>
        <p:nvGraphicFramePr>
          <p:cNvPr id="5" name="Table 4">
            <a:extLst>
              <a:ext uri="{FF2B5EF4-FFF2-40B4-BE49-F238E27FC236}">
                <a16:creationId xmlns:a16="http://schemas.microsoft.com/office/drawing/2014/main" id="{1D182F7A-7B54-4F4A-B77B-57D32C6C2473}"/>
              </a:ext>
            </a:extLst>
          </p:cNvPr>
          <p:cNvGraphicFramePr>
            <a:graphicFrameLocks noGrp="1"/>
          </p:cNvGraphicFramePr>
          <p:nvPr>
            <p:extLst>
              <p:ext uri="{D42A27DB-BD31-4B8C-83A1-F6EECF244321}">
                <p14:modId xmlns:p14="http://schemas.microsoft.com/office/powerpoint/2010/main" val="869414703"/>
              </p:ext>
            </p:extLst>
          </p:nvPr>
        </p:nvGraphicFramePr>
        <p:xfrm>
          <a:off x="597352" y="1505917"/>
          <a:ext cx="4367454" cy="741680"/>
        </p:xfrm>
        <a:graphic>
          <a:graphicData uri="http://schemas.openxmlformats.org/drawingml/2006/table">
            <a:tbl>
              <a:tblPr firstRow="1" bandRow="1">
                <a:tableStyleId>{5C22544A-7EE6-4342-B048-85BDC9FD1C3A}</a:tableStyleId>
              </a:tblPr>
              <a:tblGrid>
                <a:gridCol w="800006">
                  <a:extLst>
                    <a:ext uri="{9D8B030D-6E8A-4147-A177-3AD203B41FA5}">
                      <a16:colId xmlns:a16="http://schemas.microsoft.com/office/drawing/2014/main" val="4060559591"/>
                    </a:ext>
                  </a:extLst>
                </a:gridCol>
                <a:gridCol w="708338">
                  <a:extLst>
                    <a:ext uri="{9D8B030D-6E8A-4147-A177-3AD203B41FA5}">
                      <a16:colId xmlns:a16="http://schemas.microsoft.com/office/drawing/2014/main" val="3835287990"/>
                    </a:ext>
                  </a:extLst>
                </a:gridCol>
                <a:gridCol w="727656">
                  <a:extLst>
                    <a:ext uri="{9D8B030D-6E8A-4147-A177-3AD203B41FA5}">
                      <a16:colId xmlns:a16="http://schemas.microsoft.com/office/drawing/2014/main" val="3484208927"/>
                    </a:ext>
                  </a:extLst>
                </a:gridCol>
                <a:gridCol w="708338">
                  <a:extLst>
                    <a:ext uri="{9D8B030D-6E8A-4147-A177-3AD203B41FA5}">
                      <a16:colId xmlns:a16="http://schemas.microsoft.com/office/drawing/2014/main" val="4179394854"/>
                    </a:ext>
                  </a:extLst>
                </a:gridCol>
                <a:gridCol w="695459">
                  <a:extLst>
                    <a:ext uri="{9D8B030D-6E8A-4147-A177-3AD203B41FA5}">
                      <a16:colId xmlns:a16="http://schemas.microsoft.com/office/drawing/2014/main" val="533129184"/>
                    </a:ext>
                  </a:extLst>
                </a:gridCol>
                <a:gridCol w="727657">
                  <a:extLst>
                    <a:ext uri="{9D8B030D-6E8A-4147-A177-3AD203B41FA5}">
                      <a16:colId xmlns:a16="http://schemas.microsoft.com/office/drawing/2014/main" val="2961592127"/>
                    </a:ext>
                  </a:extLst>
                </a:gridCol>
              </a:tblGrid>
              <a:tr h="370840">
                <a:tc>
                  <a:txBody>
                    <a:bodyPr/>
                    <a:lstStyle/>
                    <a:p>
                      <a:r>
                        <a:rPr lang="en-US" dirty="0"/>
                        <a:t>5-Year</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extLst>
                  <a:ext uri="{0D108BD9-81ED-4DB2-BD59-A6C34878D82A}">
                    <a16:rowId xmlns:a16="http://schemas.microsoft.com/office/drawing/2014/main" val="3775597566"/>
                  </a:ext>
                </a:extLst>
              </a:tr>
              <a:tr h="370840">
                <a:tc>
                  <a:txBody>
                    <a:bodyPr/>
                    <a:lstStyle/>
                    <a:p>
                      <a:r>
                        <a:rPr lang="en-US" dirty="0"/>
                        <a:t>Charge</a:t>
                      </a:r>
                    </a:p>
                  </a:txBody>
                  <a:tcPr/>
                </a:tc>
                <a:tc>
                  <a:txBody>
                    <a:bodyPr/>
                    <a:lstStyle/>
                    <a:p>
                      <a:pPr algn="ctr"/>
                      <a:r>
                        <a:rPr lang="en-US" dirty="0"/>
                        <a:t>9%</a:t>
                      </a:r>
                    </a:p>
                  </a:txBody>
                  <a:tcPr/>
                </a:tc>
                <a:tc>
                  <a:txBody>
                    <a:bodyPr/>
                    <a:lstStyle/>
                    <a:p>
                      <a:pPr algn="ctr"/>
                      <a:r>
                        <a:rPr lang="en-US" dirty="0"/>
                        <a:t>9%</a:t>
                      </a:r>
                    </a:p>
                  </a:txBody>
                  <a:tcPr/>
                </a:tc>
                <a:tc>
                  <a:txBody>
                    <a:bodyPr/>
                    <a:lstStyle/>
                    <a:p>
                      <a:pPr algn="ctr"/>
                      <a:r>
                        <a:rPr lang="en-US" dirty="0"/>
                        <a:t>8%</a:t>
                      </a:r>
                    </a:p>
                  </a:txBody>
                  <a:tcPr/>
                </a:tc>
                <a:tc>
                  <a:txBody>
                    <a:bodyPr/>
                    <a:lstStyle/>
                    <a:p>
                      <a:pPr algn="ctr"/>
                      <a:r>
                        <a:rPr lang="en-US" dirty="0"/>
                        <a:t>7%</a:t>
                      </a:r>
                    </a:p>
                  </a:txBody>
                  <a:tcPr/>
                </a:tc>
                <a:tc>
                  <a:txBody>
                    <a:bodyPr/>
                    <a:lstStyle/>
                    <a:p>
                      <a:pPr algn="ctr"/>
                      <a:r>
                        <a:rPr lang="en-US" dirty="0"/>
                        <a:t>6%</a:t>
                      </a:r>
                    </a:p>
                  </a:txBody>
                  <a:tcPr/>
                </a:tc>
                <a:extLst>
                  <a:ext uri="{0D108BD9-81ED-4DB2-BD59-A6C34878D82A}">
                    <a16:rowId xmlns:a16="http://schemas.microsoft.com/office/drawing/2014/main" val="990737127"/>
                  </a:ext>
                </a:extLst>
              </a:tr>
            </a:tbl>
          </a:graphicData>
        </a:graphic>
      </p:graphicFrame>
      <p:graphicFrame>
        <p:nvGraphicFramePr>
          <p:cNvPr id="6" name="Table 5">
            <a:extLst>
              <a:ext uri="{FF2B5EF4-FFF2-40B4-BE49-F238E27FC236}">
                <a16:creationId xmlns:a16="http://schemas.microsoft.com/office/drawing/2014/main" id="{C2BC8996-092C-49D3-A1CF-897620DA606D}"/>
              </a:ext>
            </a:extLst>
          </p:cNvPr>
          <p:cNvGraphicFramePr>
            <a:graphicFrameLocks noGrp="1"/>
          </p:cNvGraphicFramePr>
          <p:nvPr>
            <p:extLst>
              <p:ext uri="{D42A27DB-BD31-4B8C-83A1-F6EECF244321}">
                <p14:modId xmlns:p14="http://schemas.microsoft.com/office/powerpoint/2010/main" val="1726746688"/>
              </p:ext>
            </p:extLst>
          </p:nvPr>
        </p:nvGraphicFramePr>
        <p:xfrm>
          <a:off x="597352" y="2312394"/>
          <a:ext cx="5771251" cy="741680"/>
        </p:xfrm>
        <a:graphic>
          <a:graphicData uri="http://schemas.openxmlformats.org/drawingml/2006/table">
            <a:tbl>
              <a:tblPr firstRow="1" bandRow="1">
                <a:tableStyleId>{5C22544A-7EE6-4342-B048-85BDC9FD1C3A}</a:tableStyleId>
              </a:tblPr>
              <a:tblGrid>
                <a:gridCol w="793566">
                  <a:extLst>
                    <a:ext uri="{9D8B030D-6E8A-4147-A177-3AD203B41FA5}">
                      <a16:colId xmlns:a16="http://schemas.microsoft.com/office/drawing/2014/main" val="4060559591"/>
                    </a:ext>
                  </a:extLst>
                </a:gridCol>
                <a:gridCol w="708338">
                  <a:extLst>
                    <a:ext uri="{9D8B030D-6E8A-4147-A177-3AD203B41FA5}">
                      <a16:colId xmlns:a16="http://schemas.microsoft.com/office/drawing/2014/main" val="3835287990"/>
                    </a:ext>
                  </a:extLst>
                </a:gridCol>
                <a:gridCol w="734096">
                  <a:extLst>
                    <a:ext uri="{9D8B030D-6E8A-4147-A177-3AD203B41FA5}">
                      <a16:colId xmlns:a16="http://schemas.microsoft.com/office/drawing/2014/main" val="3484208927"/>
                    </a:ext>
                  </a:extLst>
                </a:gridCol>
                <a:gridCol w="695459">
                  <a:extLst>
                    <a:ext uri="{9D8B030D-6E8A-4147-A177-3AD203B41FA5}">
                      <a16:colId xmlns:a16="http://schemas.microsoft.com/office/drawing/2014/main" val="4179394854"/>
                    </a:ext>
                  </a:extLst>
                </a:gridCol>
                <a:gridCol w="708338">
                  <a:extLst>
                    <a:ext uri="{9D8B030D-6E8A-4147-A177-3AD203B41FA5}">
                      <a16:colId xmlns:a16="http://schemas.microsoft.com/office/drawing/2014/main" val="533129184"/>
                    </a:ext>
                  </a:extLst>
                </a:gridCol>
                <a:gridCol w="714778">
                  <a:extLst>
                    <a:ext uri="{9D8B030D-6E8A-4147-A177-3AD203B41FA5}">
                      <a16:colId xmlns:a16="http://schemas.microsoft.com/office/drawing/2014/main" val="2961592127"/>
                    </a:ext>
                  </a:extLst>
                </a:gridCol>
                <a:gridCol w="701898">
                  <a:extLst>
                    <a:ext uri="{9D8B030D-6E8A-4147-A177-3AD203B41FA5}">
                      <a16:colId xmlns:a16="http://schemas.microsoft.com/office/drawing/2014/main" val="912936660"/>
                    </a:ext>
                  </a:extLst>
                </a:gridCol>
                <a:gridCol w="714778">
                  <a:extLst>
                    <a:ext uri="{9D8B030D-6E8A-4147-A177-3AD203B41FA5}">
                      <a16:colId xmlns:a16="http://schemas.microsoft.com/office/drawing/2014/main" val="963454028"/>
                    </a:ext>
                  </a:extLst>
                </a:gridCol>
              </a:tblGrid>
              <a:tr h="370840">
                <a:tc>
                  <a:txBody>
                    <a:bodyPr/>
                    <a:lstStyle/>
                    <a:p>
                      <a:r>
                        <a:rPr lang="en-US" dirty="0"/>
                        <a:t>7-Year</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t>Year 7</a:t>
                      </a:r>
                    </a:p>
                  </a:txBody>
                  <a:tcPr/>
                </a:tc>
                <a:extLst>
                  <a:ext uri="{0D108BD9-81ED-4DB2-BD59-A6C34878D82A}">
                    <a16:rowId xmlns:a16="http://schemas.microsoft.com/office/drawing/2014/main" val="3775597566"/>
                  </a:ext>
                </a:extLst>
              </a:tr>
              <a:tr h="370840">
                <a:tc>
                  <a:txBody>
                    <a:bodyPr/>
                    <a:lstStyle/>
                    <a:p>
                      <a:r>
                        <a:rPr lang="en-US" dirty="0"/>
                        <a:t>Charge</a:t>
                      </a:r>
                    </a:p>
                  </a:txBody>
                  <a:tcPr/>
                </a:tc>
                <a:tc>
                  <a:txBody>
                    <a:bodyPr/>
                    <a:lstStyle/>
                    <a:p>
                      <a:pPr algn="ctr"/>
                      <a:r>
                        <a:rPr lang="en-US" dirty="0"/>
                        <a:t>9%</a:t>
                      </a:r>
                    </a:p>
                  </a:txBody>
                  <a:tcPr/>
                </a:tc>
                <a:tc>
                  <a:txBody>
                    <a:bodyPr/>
                    <a:lstStyle/>
                    <a:p>
                      <a:pPr algn="ctr"/>
                      <a:r>
                        <a:rPr lang="en-US" dirty="0"/>
                        <a:t>9%</a:t>
                      </a:r>
                    </a:p>
                  </a:txBody>
                  <a:tcPr/>
                </a:tc>
                <a:tc>
                  <a:txBody>
                    <a:bodyPr/>
                    <a:lstStyle/>
                    <a:p>
                      <a:pPr algn="ctr"/>
                      <a:r>
                        <a:rPr lang="en-US" dirty="0"/>
                        <a:t>8%</a:t>
                      </a:r>
                    </a:p>
                  </a:txBody>
                  <a:tcPr/>
                </a:tc>
                <a:tc>
                  <a:txBody>
                    <a:bodyPr/>
                    <a:lstStyle/>
                    <a:p>
                      <a:pPr algn="ctr"/>
                      <a:r>
                        <a:rPr lang="en-US" dirty="0"/>
                        <a:t>7%</a:t>
                      </a:r>
                    </a:p>
                  </a:txBody>
                  <a:tcPr/>
                </a:tc>
                <a:tc>
                  <a:txBody>
                    <a:bodyPr/>
                    <a:lstStyle/>
                    <a:p>
                      <a:pPr algn="ctr"/>
                      <a:r>
                        <a:rPr lang="en-US" dirty="0"/>
                        <a:t>6%</a:t>
                      </a:r>
                    </a:p>
                  </a:txBody>
                  <a:tcPr/>
                </a:tc>
                <a:tc>
                  <a:txBody>
                    <a:bodyPr/>
                    <a:lstStyle/>
                    <a:p>
                      <a:pPr algn="ctr"/>
                      <a:r>
                        <a:rPr lang="en-US" dirty="0"/>
                        <a:t>5%</a:t>
                      </a:r>
                    </a:p>
                  </a:txBody>
                  <a:tcPr/>
                </a:tc>
                <a:tc>
                  <a:txBody>
                    <a:bodyPr/>
                    <a:lstStyle/>
                    <a:p>
                      <a:pPr algn="ctr"/>
                      <a:r>
                        <a:rPr lang="en-US" dirty="0"/>
                        <a:t>4%</a:t>
                      </a:r>
                    </a:p>
                  </a:txBody>
                  <a:tcPr/>
                </a:tc>
                <a:extLst>
                  <a:ext uri="{0D108BD9-81ED-4DB2-BD59-A6C34878D82A}">
                    <a16:rowId xmlns:a16="http://schemas.microsoft.com/office/drawing/2014/main" val="990737127"/>
                  </a:ext>
                </a:extLst>
              </a:tr>
            </a:tbl>
          </a:graphicData>
        </a:graphic>
      </p:graphicFrame>
      <p:graphicFrame>
        <p:nvGraphicFramePr>
          <p:cNvPr id="9" name="Table 8">
            <a:extLst>
              <a:ext uri="{FF2B5EF4-FFF2-40B4-BE49-F238E27FC236}">
                <a16:creationId xmlns:a16="http://schemas.microsoft.com/office/drawing/2014/main" id="{C05C0269-C91A-B163-5DFD-F91D464B4468}"/>
              </a:ext>
            </a:extLst>
          </p:cNvPr>
          <p:cNvGraphicFramePr>
            <a:graphicFrameLocks noGrp="1"/>
          </p:cNvGraphicFramePr>
          <p:nvPr>
            <p:extLst>
              <p:ext uri="{D42A27DB-BD31-4B8C-83A1-F6EECF244321}">
                <p14:modId xmlns:p14="http://schemas.microsoft.com/office/powerpoint/2010/main" val="2657196071"/>
              </p:ext>
            </p:extLst>
          </p:nvPr>
        </p:nvGraphicFramePr>
        <p:xfrm>
          <a:off x="597352" y="3146942"/>
          <a:ext cx="7992856" cy="873760"/>
        </p:xfrm>
        <a:graphic>
          <a:graphicData uri="http://schemas.openxmlformats.org/drawingml/2006/table">
            <a:tbl>
              <a:tblPr firstRow="1" bandRow="1">
                <a:tableStyleId>{5C22544A-7EE6-4342-B048-85BDC9FD1C3A}</a:tableStyleId>
              </a:tblPr>
              <a:tblGrid>
                <a:gridCol w="800006">
                  <a:extLst>
                    <a:ext uri="{9D8B030D-6E8A-4147-A177-3AD203B41FA5}">
                      <a16:colId xmlns:a16="http://schemas.microsoft.com/office/drawing/2014/main" val="4164912726"/>
                    </a:ext>
                  </a:extLst>
                </a:gridCol>
                <a:gridCol w="714777">
                  <a:extLst>
                    <a:ext uri="{9D8B030D-6E8A-4147-A177-3AD203B41FA5}">
                      <a16:colId xmlns:a16="http://schemas.microsoft.com/office/drawing/2014/main" val="2499689743"/>
                    </a:ext>
                  </a:extLst>
                </a:gridCol>
                <a:gridCol w="714778">
                  <a:extLst>
                    <a:ext uri="{9D8B030D-6E8A-4147-A177-3AD203B41FA5}">
                      <a16:colId xmlns:a16="http://schemas.microsoft.com/office/drawing/2014/main" val="3790825001"/>
                    </a:ext>
                  </a:extLst>
                </a:gridCol>
                <a:gridCol w="701898">
                  <a:extLst>
                    <a:ext uri="{9D8B030D-6E8A-4147-A177-3AD203B41FA5}">
                      <a16:colId xmlns:a16="http://schemas.microsoft.com/office/drawing/2014/main" val="2669086004"/>
                    </a:ext>
                  </a:extLst>
                </a:gridCol>
                <a:gridCol w="708338">
                  <a:extLst>
                    <a:ext uri="{9D8B030D-6E8A-4147-A177-3AD203B41FA5}">
                      <a16:colId xmlns:a16="http://schemas.microsoft.com/office/drawing/2014/main" val="834464126"/>
                    </a:ext>
                  </a:extLst>
                </a:gridCol>
                <a:gridCol w="714778">
                  <a:extLst>
                    <a:ext uri="{9D8B030D-6E8A-4147-A177-3AD203B41FA5}">
                      <a16:colId xmlns:a16="http://schemas.microsoft.com/office/drawing/2014/main" val="2451464266"/>
                    </a:ext>
                  </a:extLst>
                </a:gridCol>
                <a:gridCol w="695459">
                  <a:extLst>
                    <a:ext uri="{9D8B030D-6E8A-4147-A177-3AD203B41FA5}">
                      <a16:colId xmlns:a16="http://schemas.microsoft.com/office/drawing/2014/main" val="2688583328"/>
                    </a:ext>
                  </a:extLst>
                </a:gridCol>
                <a:gridCol w="714777">
                  <a:extLst>
                    <a:ext uri="{9D8B030D-6E8A-4147-A177-3AD203B41FA5}">
                      <a16:colId xmlns:a16="http://schemas.microsoft.com/office/drawing/2014/main" val="1024492850"/>
                    </a:ext>
                  </a:extLst>
                </a:gridCol>
                <a:gridCol w="721217">
                  <a:extLst>
                    <a:ext uri="{9D8B030D-6E8A-4147-A177-3AD203B41FA5}">
                      <a16:colId xmlns:a16="http://schemas.microsoft.com/office/drawing/2014/main" val="2056220056"/>
                    </a:ext>
                  </a:extLst>
                </a:gridCol>
                <a:gridCol w="708338">
                  <a:extLst>
                    <a:ext uri="{9D8B030D-6E8A-4147-A177-3AD203B41FA5}">
                      <a16:colId xmlns:a16="http://schemas.microsoft.com/office/drawing/2014/main" val="3831172299"/>
                    </a:ext>
                  </a:extLst>
                </a:gridCol>
                <a:gridCol w="798490">
                  <a:extLst>
                    <a:ext uri="{9D8B030D-6E8A-4147-A177-3AD203B41FA5}">
                      <a16:colId xmlns:a16="http://schemas.microsoft.com/office/drawing/2014/main" val="2198292784"/>
                    </a:ext>
                  </a:extLst>
                </a:gridCol>
              </a:tblGrid>
              <a:tr h="370840">
                <a:tc>
                  <a:txBody>
                    <a:bodyPr/>
                    <a:lstStyle/>
                    <a:p>
                      <a:r>
                        <a:rPr lang="en-US" dirty="0"/>
                        <a:t>10-Year</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dirty="0"/>
                        <a:t>Year 7</a:t>
                      </a:r>
                    </a:p>
                    <a:p>
                      <a:pPr algn="ctr"/>
                      <a:endParaRPr lang="en-US" dirty="0"/>
                    </a:p>
                  </a:txBody>
                  <a:tcPr/>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dirty="0"/>
                        <a:t>Year 8</a:t>
                      </a:r>
                    </a:p>
                  </a:txBody>
                  <a:tcPr/>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dirty="0"/>
                        <a:t>Year 9</a:t>
                      </a:r>
                    </a:p>
                  </a:txBody>
                  <a:tcPr/>
                </a:tc>
                <a:tc>
                  <a:txBody>
                    <a:bodyPr/>
                    <a:lstStyle/>
                    <a:p>
                      <a:pPr algn="ctr"/>
                      <a:r>
                        <a:rPr lang="en-US" dirty="0"/>
                        <a:t>Year 10</a:t>
                      </a:r>
                    </a:p>
                  </a:txBody>
                  <a:tcPr/>
                </a:tc>
                <a:extLst>
                  <a:ext uri="{0D108BD9-81ED-4DB2-BD59-A6C34878D82A}">
                    <a16:rowId xmlns:a16="http://schemas.microsoft.com/office/drawing/2014/main" val="638360508"/>
                  </a:ext>
                </a:extLst>
              </a:tr>
              <a:tr h="370840">
                <a:tc>
                  <a:txBody>
                    <a:bodyPr/>
                    <a:lstStyle/>
                    <a:p>
                      <a:r>
                        <a:rPr lang="en-US" dirty="0"/>
                        <a:t>Charge</a:t>
                      </a:r>
                    </a:p>
                  </a:txBody>
                  <a:tcPr/>
                </a:tc>
                <a:tc>
                  <a:txBody>
                    <a:bodyPr/>
                    <a:lstStyle/>
                    <a:p>
                      <a:pPr algn="ctr"/>
                      <a:r>
                        <a:rPr lang="en-US" dirty="0"/>
                        <a:t>9%</a:t>
                      </a:r>
                    </a:p>
                  </a:txBody>
                  <a:tcPr/>
                </a:tc>
                <a:tc>
                  <a:txBody>
                    <a:bodyPr/>
                    <a:lstStyle/>
                    <a:p>
                      <a:pPr algn="ctr"/>
                      <a:r>
                        <a:rPr lang="en-US" dirty="0"/>
                        <a:t>9%</a:t>
                      </a:r>
                    </a:p>
                  </a:txBody>
                  <a:tcPr/>
                </a:tc>
                <a:tc>
                  <a:txBody>
                    <a:bodyPr/>
                    <a:lstStyle/>
                    <a:p>
                      <a:pPr algn="ctr"/>
                      <a:r>
                        <a:rPr lang="en-US" dirty="0"/>
                        <a:t>8%</a:t>
                      </a:r>
                    </a:p>
                  </a:txBody>
                  <a:tcPr/>
                </a:tc>
                <a:tc>
                  <a:txBody>
                    <a:bodyPr/>
                    <a:lstStyle/>
                    <a:p>
                      <a:pPr algn="ctr"/>
                      <a:r>
                        <a:rPr lang="en-US" dirty="0"/>
                        <a:t>7%</a:t>
                      </a:r>
                    </a:p>
                  </a:txBody>
                  <a:tcPr/>
                </a:tc>
                <a:tc>
                  <a:txBody>
                    <a:bodyPr/>
                    <a:lstStyle/>
                    <a:p>
                      <a:pPr algn="ctr"/>
                      <a:r>
                        <a:rPr lang="en-US" dirty="0"/>
                        <a:t>6%</a:t>
                      </a:r>
                    </a:p>
                  </a:txBody>
                  <a:tcPr/>
                </a:tc>
                <a:tc>
                  <a:txBody>
                    <a:bodyPr/>
                    <a:lstStyle/>
                    <a:p>
                      <a:pPr algn="ctr"/>
                      <a:r>
                        <a:rPr lang="en-US" dirty="0"/>
                        <a:t>5%</a:t>
                      </a:r>
                    </a:p>
                  </a:txBody>
                  <a:tcPr/>
                </a:tc>
                <a:tc>
                  <a:txBody>
                    <a:bodyPr/>
                    <a:lstStyle/>
                    <a:p>
                      <a:pPr algn="ctr"/>
                      <a:r>
                        <a:rPr lang="en-US" dirty="0"/>
                        <a:t>4%</a:t>
                      </a:r>
                    </a:p>
                  </a:txBody>
                  <a:tcPr/>
                </a:tc>
                <a:tc>
                  <a:txBody>
                    <a:bodyPr/>
                    <a:lstStyle/>
                    <a:p>
                      <a:pPr algn="ctr"/>
                      <a:r>
                        <a:rPr lang="en-US" dirty="0"/>
                        <a:t>3%</a:t>
                      </a:r>
                    </a:p>
                  </a:txBody>
                  <a:tcPr/>
                </a:tc>
                <a:tc>
                  <a:txBody>
                    <a:bodyPr/>
                    <a:lstStyle/>
                    <a:p>
                      <a:pPr algn="ctr"/>
                      <a:r>
                        <a:rPr lang="en-US" dirty="0"/>
                        <a:t>2%</a:t>
                      </a:r>
                    </a:p>
                  </a:txBody>
                  <a:tcPr/>
                </a:tc>
                <a:tc>
                  <a:txBody>
                    <a:bodyPr/>
                    <a:lstStyle/>
                    <a:p>
                      <a:pPr algn="ctr"/>
                      <a:r>
                        <a:rPr lang="en-US" dirty="0"/>
                        <a:t>1%</a:t>
                      </a:r>
                    </a:p>
                  </a:txBody>
                  <a:tcPr/>
                </a:tc>
                <a:extLst>
                  <a:ext uri="{0D108BD9-81ED-4DB2-BD59-A6C34878D82A}">
                    <a16:rowId xmlns:a16="http://schemas.microsoft.com/office/drawing/2014/main" val="1226143215"/>
                  </a:ext>
                </a:extLst>
              </a:tr>
            </a:tbl>
          </a:graphicData>
        </a:graphic>
      </p:graphicFrame>
      <p:sp>
        <p:nvSpPr>
          <p:cNvPr id="11" name="TextBox 10">
            <a:extLst>
              <a:ext uri="{FF2B5EF4-FFF2-40B4-BE49-F238E27FC236}">
                <a16:creationId xmlns:a16="http://schemas.microsoft.com/office/drawing/2014/main" id="{03F163AF-14D3-48A7-D714-F9FA9FC1AB20}"/>
              </a:ext>
            </a:extLst>
          </p:cNvPr>
          <p:cNvSpPr txBox="1"/>
          <p:nvPr/>
        </p:nvSpPr>
        <p:spPr>
          <a:xfrm>
            <a:off x="395712" y="4145790"/>
            <a:ext cx="8336163" cy="369332"/>
          </a:xfrm>
          <a:prstGeom prst="rect">
            <a:avLst/>
          </a:prstGeom>
          <a:noFill/>
        </p:spPr>
        <p:txBody>
          <a:bodyPr wrap="square">
            <a:spAutoFit/>
          </a:bodyPr>
          <a:lstStyle/>
          <a:p>
            <a:r>
              <a:rPr lang="en-US" sz="1800" dirty="0">
                <a:solidFill>
                  <a:srgbClr val="181717"/>
                </a:solidFill>
                <a:latin typeface="+mn-lt"/>
              </a:rPr>
              <a:t>Surrender charges do not reset, so become 0% beyond the years shown above. </a:t>
            </a:r>
          </a:p>
        </p:txBody>
      </p:sp>
    </p:spTree>
    <p:extLst>
      <p:ext uri="{BB962C8B-B14F-4D97-AF65-F5344CB8AC3E}">
        <p14:creationId xmlns:p14="http://schemas.microsoft.com/office/powerpoint/2010/main" val="2846702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9736-74ED-4CB9-B23B-E47204F3CE99}"/>
              </a:ext>
            </a:extLst>
          </p:cNvPr>
          <p:cNvSpPr>
            <a:spLocks noGrp="1"/>
          </p:cNvSpPr>
          <p:nvPr>
            <p:ph type="title"/>
          </p:nvPr>
        </p:nvSpPr>
        <p:spPr/>
        <p:txBody>
          <a:bodyPr/>
          <a:lstStyle/>
          <a:p>
            <a:r>
              <a:rPr lang="en-US" dirty="0"/>
              <a:t>Ultra Advantage</a:t>
            </a:r>
            <a:r>
              <a:rPr lang="en-US" baseline="30000" dirty="0"/>
              <a:t>SM</a:t>
            </a:r>
            <a:r>
              <a:rPr lang="en-US" dirty="0"/>
              <a:t> FIA – Free Withdrawals</a:t>
            </a:r>
          </a:p>
        </p:txBody>
      </p:sp>
      <p:sp>
        <p:nvSpPr>
          <p:cNvPr id="3" name="Content Placeholder 2">
            <a:extLst>
              <a:ext uri="{FF2B5EF4-FFF2-40B4-BE49-F238E27FC236}">
                <a16:creationId xmlns:a16="http://schemas.microsoft.com/office/drawing/2014/main" id="{37FE3635-EABC-4861-8B97-2E3EB27B16F8}"/>
              </a:ext>
            </a:extLst>
          </p:cNvPr>
          <p:cNvSpPr>
            <a:spLocks noGrp="1"/>
          </p:cNvSpPr>
          <p:nvPr>
            <p:ph idx="1"/>
          </p:nvPr>
        </p:nvSpPr>
        <p:spPr>
          <a:xfrm>
            <a:off x="357188" y="872729"/>
            <a:ext cx="8266510" cy="3645040"/>
          </a:xfrm>
        </p:spPr>
        <p:txBody>
          <a:bodyPr/>
          <a:lstStyle/>
          <a:p>
            <a:pPr marL="0" indent="0">
              <a:spcAft>
                <a:spcPts val="600"/>
              </a:spcAft>
              <a:buNone/>
            </a:pPr>
            <a:r>
              <a:rPr lang="en-US" dirty="0">
                <a:solidFill>
                  <a:schemeClr val="accent1"/>
                </a:solidFill>
              </a:rPr>
              <a:t>Ultra Advantage</a:t>
            </a:r>
            <a:r>
              <a:rPr lang="en-US" baseline="30000" dirty="0">
                <a:solidFill>
                  <a:schemeClr val="accent1"/>
                </a:solidFill>
              </a:rPr>
              <a:t>SM</a:t>
            </a:r>
            <a:r>
              <a:rPr lang="en-US" dirty="0">
                <a:solidFill>
                  <a:schemeClr val="accent1"/>
                </a:solidFill>
              </a:rPr>
              <a:t> FIA</a:t>
            </a:r>
            <a:r>
              <a:rPr lang="en-US" dirty="0"/>
              <a:t> offers a cumulative free withdrawal provision</a:t>
            </a:r>
          </a:p>
          <a:p>
            <a:pPr lvl="1">
              <a:spcBef>
                <a:spcPts val="600"/>
              </a:spcBef>
              <a:spcAft>
                <a:spcPts val="600"/>
              </a:spcAft>
            </a:pPr>
            <a:r>
              <a:rPr lang="en-US" sz="1600" dirty="0"/>
              <a:t>Free withdrawal amount is 10% of premium in first policy year</a:t>
            </a:r>
            <a:endParaRPr lang="en-US" sz="1600" dirty="0">
              <a:cs typeface="Arial" panose="020B0604020202020204"/>
            </a:endParaRPr>
          </a:p>
          <a:p>
            <a:pPr lvl="1">
              <a:spcBef>
                <a:spcPts val="600"/>
              </a:spcBef>
              <a:spcAft>
                <a:spcPts val="600"/>
              </a:spcAft>
            </a:pPr>
            <a:r>
              <a:rPr lang="en-US" sz="1600" dirty="0"/>
              <a:t>Any unused portion of the free withdrawal amount at the end of a policy year is carried over to the next policy year – the cumulative free withdrawal amount</a:t>
            </a:r>
          </a:p>
          <a:p>
            <a:pPr lvl="1">
              <a:spcBef>
                <a:spcPts val="600"/>
              </a:spcBef>
              <a:spcAft>
                <a:spcPts val="600"/>
              </a:spcAft>
            </a:pPr>
            <a:r>
              <a:rPr lang="en-US" sz="1600" dirty="0"/>
              <a:t>Free withdrawal amount for each renewal year equals</a:t>
            </a:r>
          </a:p>
          <a:p>
            <a:pPr lvl="2">
              <a:spcBef>
                <a:spcPts val="600"/>
              </a:spcBef>
              <a:spcAft>
                <a:spcPts val="600"/>
              </a:spcAft>
            </a:pPr>
            <a:r>
              <a:rPr lang="en-US" sz="1600" dirty="0"/>
              <a:t>10% of the accumulation value at the end of the previous policy year</a:t>
            </a:r>
          </a:p>
          <a:p>
            <a:pPr lvl="2">
              <a:spcBef>
                <a:spcPts val="600"/>
              </a:spcBef>
              <a:spcAft>
                <a:spcPts val="600"/>
              </a:spcAft>
            </a:pPr>
            <a:r>
              <a:rPr lang="en-US" sz="1600" dirty="0"/>
              <a:t>Plus the cumulative free withdrawal amount</a:t>
            </a:r>
          </a:p>
          <a:p>
            <a:pPr lvl="1">
              <a:spcBef>
                <a:spcPts val="600"/>
              </a:spcBef>
              <a:spcAft>
                <a:spcPts val="600"/>
              </a:spcAft>
            </a:pPr>
            <a:r>
              <a:rPr lang="en-US" sz="1600" dirty="0">
                <a:cs typeface="Arial" panose="020B0604020202020204"/>
              </a:rPr>
              <a:t>Free withdrawal amount is capped at 25% of the accumulation value</a:t>
            </a:r>
          </a:p>
        </p:txBody>
      </p:sp>
      <p:sp>
        <p:nvSpPr>
          <p:cNvPr id="4" name="Slide Number Placeholder 3">
            <a:extLst>
              <a:ext uri="{FF2B5EF4-FFF2-40B4-BE49-F238E27FC236}">
                <a16:creationId xmlns:a16="http://schemas.microsoft.com/office/drawing/2014/main" id="{D160D6E3-9CD4-48C6-A009-CC547414DD57}"/>
              </a:ext>
            </a:extLst>
          </p:cNvPr>
          <p:cNvSpPr>
            <a:spLocks noGrp="1"/>
          </p:cNvSpPr>
          <p:nvPr>
            <p:ph type="sldNum" sz="quarter" idx="10"/>
          </p:nvPr>
        </p:nvSpPr>
        <p:spPr/>
        <p:txBody>
          <a:bodyPr/>
          <a:lstStyle/>
          <a:p>
            <a:fld id="{6DEEFC38-9F1D-F64B-A402-A9A479E8BA73}" type="slidenum">
              <a:rPr lang="en-US" smtClean="0"/>
              <a:pPr/>
              <a:t>22</a:t>
            </a:fld>
            <a:endParaRPr lang="en-US" dirty="0"/>
          </a:p>
        </p:txBody>
      </p:sp>
    </p:spTree>
    <p:extLst>
      <p:ext uri="{BB962C8B-B14F-4D97-AF65-F5344CB8AC3E}">
        <p14:creationId xmlns:p14="http://schemas.microsoft.com/office/powerpoint/2010/main" val="2015679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75416-5F46-4D2C-BD1F-E49EB80DDE3F}"/>
              </a:ext>
            </a:extLst>
          </p:cNvPr>
          <p:cNvSpPr>
            <a:spLocks noGrp="1"/>
          </p:cNvSpPr>
          <p:nvPr>
            <p:ph type="title"/>
          </p:nvPr>
        </p:nvSpPr>
        <p:spPr/>
        <p:txBody>
          <a:bodyPr/>
          <a:lstStyle/>
          <a:p>
            <a:r>
              <a:rPr lang="en-US" sz="2300" dirty="0"/>
              <a:t>Ultra Advantage</a:t>
            </a:r>
            <a:r>
              <a:rPr lang="en-US" sz="2300" baseline="30000" dirty="0"/>
              <a:t>SM</a:t>
            </a:r>
            <a:r>
              <a:rPr lang="en-US" sz="2300" dirty="0"/>
              <a:t> FIA – </a:t>
            </a:r>
            <a:r>
              <a:rPr lang="en-US" sz="2300" b="1" dirty="0"/>
              <a:t>Optional</a:t>
            </a:r>
            <a:r>
              <a:rPr lang="en-US" sz="2300" dirty="0"/>
              <a:t> Return of Premium (ROP)</a:t>
            </a:r>
          </a:p>
        </p:txBody>
      </p:sp>
      <p:sp>
        <p:nvSpPr>
          <p:cNvPr id="3" name="Content Placeholder 2">
            <a:extLst>
              <a:ext uri="{FF2B5EF4-FFF2-40B4-BE49-F238E27FC236}">
                <a16:creationId xmlns:a16="http://schemas.microsoft.com/office/drawing/2014/main" id="{5A9DDA73-9DA9-460C-AAFE-E945A8870A7B}"/>
              </a:ext>
            </a:extLst>
          </p:cNvPr>
          <p:cNvSpPr>
            <a:spLocks noGrp="1"/>
          </p:cNvSpPr>
          <p:nvPr>
            <p:ph idx="1"/>
          </p:nvPr>
        </p:nvSpPr>
        <p:spPr/>
        <p:txBody>
          <a:bodyPr/>
          <a:lstStyle/>
          <a:p>
            <a:pPr>
              <a:spcAft>
                <a:spcPts val="600"/>
              </a:spcAft>
            </a:pPr>
            <a:r>
              <a:rPr lang="en-US" dirty="0">
                <a:solidFill>
                  <a:schemeClr val="accent1"/>
                </a:solidFill>
              </a:rPr>
              <a:t>Ultra Advantage</a:t>
            </a:r>
            <a:r>
              <a:rPr lang="en-US" baseline="30000" dirty="0">
                <a:solidFill>
                  <a:schemeClr val="accent1"/>
                </a:solidFill>
              </a:rPr>
              <a:t>SM</a:t>
            </a:r>
            <a:r>
              <a:rPr lang="en-US" dirty="0">
                <a:solidFill>
                  <a:schemeClr val="accent1"/>
                </a:solidFill>
              </a:rPr>
              <a:t> FIA</a:t>
            </a:r>
            <a:r>
              <a:rPr lang="en-US" dirty="0"/>
              <a:t> offers an optional return of premium (ROP) benefit via a rider.  The rider provides the following benefits:</a:t>
            </a:r>
          </a:p>
          <a:p>
            <a:pPr lvl="1">
              <a:spcAft>
                <a:spcPts val="600"/>
              </a:spcAft>
            </a:pPr>
            <a:r>
              <a:rPr lang="en-US" dirty="0"/>
              <a:t>Surrender value will never be less than the purchase payments*</a:t>
            </a:r>
          </a:p>
          <a:p>
            <a:pPr lvl="1">
              <a:spcAft>
                <a:spcPts val="600"/>
              </a:spcAft>
            </a:pPr>
            <a:r>
              <a:rPr lang="en-US" dirty="0"/>
              <a:t>100% of remaining premiums can be returned at any time*</a:t>
            </a:r>
          </a:p>
          <a:p>
            <a:r>
              <a:rPr lang="en-US" dirty="0"/>
              <a:t>There is no fee for the rider, but the interest crediting parameters will generally be lower than for policies without the ROP rider</a:t>
            </a:r>
          </a:p>
          <a:p>
            <a:pPr marL="0" indent="0">
              <a:buNone/>
            </a:pPr>
            <a:endParaRPr lang="en-US" sz="1400" dirty="0"/>
          </a:p>
          <a:p>
            <a:pPr marL="0" indent="0">
              <a:buNone/>
            </a:pPr>
            <a:endParaRPr lang="en-US" sz="1400" dirty="0"/>
          </a:p>
          <a:p>
            <a:pPr marL="0" indent="0">
              <a:buNone/>
            </a:pPr>
            <a:endParaRPr lang="en-US" sz="1400" dirty="0"/>
          </a:p>
          <a:p>
            <a:pPr marL="0" indent="0">
              <a:buNone/>
            </a:pPr>
            <a:r>
              <a:rPr lang="en-US" sz="1400" dirty="0"/>
              <a:t>*Minus any withdrawals and any applicable premium tax</a:t>
            </a:r>
          </a:p>
        </p:txBody>
      </p:sp>
      <p:sp>
        <p:nvSpPr>
          <p:cNvPr id="4" name="Slide Number Placeholder 3">
            <a:extLst>
              <a:ext uri="{FF2B5EF4-FFF2-40B4-BE49-F238E27FC236}">
                <a16:creationId xmlns:a16="http://schemas.microsoft.com/office/drawing/2014/main" id="{9E95DA6E-360B-4E72-A3A3-DA5F48370DDE}"/>
              </a:ext>
            </a:extLst>
          </p:cNvPr>
          <p:cNvSpPr>
            <a:spLocks noGrp="1"/>
          </p:cNvSpPr>
          <p:nvPr>
            <p:ph type="sldNum" sz="quarter" idx="10"/>
          </p:nvPr>
        </p:nvSpPr>
        <p:spPr/>
        <p:txBody>
          <a:bodyPr/>
          <a:lstStyle/>
          <a:p>
            <a:fld id="{6DEEFC38-9F1D-F64B-A402-A9A479E8BA73}" type="slidenum">
              <a:rPr lang="en-US" smtClean="0"/>
              <a:pPr/>
              <a:t>23</a:t>
            </a:fld>
            <a:endParaRPr lang="en-US" dirty="0"/>
          </a:p>
        </p:txBody>
      </p:sp>
    </p:spTree>
    <p:extLst>
      <p:ext uri="{BB962C8B-B14F-4D97-AF65-F5344CB8AC3E}">
        <p14:creationId xmlns:p14="http://schemas.microsoft.com/office/powerpoint/2010/main" val="142454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9736-74ED-4CB9-B23B-E47204F3CE99}"/>
              </a:ext>
            </a:extLst>
          </p:cNvPr>
          <p:cNvSpPr>
            <a:spLocks noGrp="1"/>
          </p:cNvSpPr>
          <p:nvPr>
            <p:ph type="title"/>
          </p:nvPr>
        </p:nvSpPr>
        <p:spPr/>
        <p:txBody>
          <a:bodyPr/>
          <a:lstStyle/>
          <a:p>
            <a:r>
              <a:rPr lang="en-US" dirty="0"/>
              <a:t>Ultra Advantage</a:t>
            </a:r>
            <a:r>
              <a:rPr lang="en-US" baseline="30000" dirty="0"/>
              <a:t>SM</a:t>
            </a:r>
            <a:r>
              <a:rPr lang="en-US" dirty="0"/>
              <a:t> FIA – Market Value Adjustment (MVA)</a:t>
            </a:r>
          </a:p>
        </p:txBody>
      </p:sp>
      <p:sp>
        <p:nvSpPr>
          <p:cNvPr id="3" name="Content Placeholder 2">
            <a:extLst>
              <a:ext uri="{FF2B5EF4-FFF2-40B4-BE49-F238E27FC236}">
                <a16:creationId xmlns:a16="http://schemas.microsoft.com/office/drawing/2014/main" id="{37FE3635-EABC-4861-8B97-2E3EB27B16F8}"/>
              </a:ext>
            </a:extLst>
          </p:cNvPr>
          <p:cNvSpPr>
            <a:spLocks noGrp="1"/>
          </p:cNvSpPr>
          <p:nvPr>
            <p:ph idx="1"/>
          </p:nvPr>
        </p:nvSpPr>
        <p:spPr>
          <a:xfrm>
            <a:off x="357188" y="872729"/>
            <a:ext cx="8266510" cy="3645040"/>
          </a:xfrm>
        </p:spPr>
        <p:txBody>
          <a:bodyPr/>
          <a:lstStyle/>
          <a:p>
            <a:pPr marL="0" indent="0">
              <a:spcAft>
                <a:spcPts val="600"/>
              </a:spcAft>
              <a:buNone/>
            </a:pPr>
            <a:r>
              <a:rPr lang="en-US" dirty="0"/>
              <a:t>A market value adjustment, or MVA, may apply to a cash surrender or partial withdrawal.</a:t>
            </a:r>
          </a:p>
          <a:p>
            <a:pPr lvl="1">
              <a:spcAft>
                <a:spcPts val="600"/>
              </a:spcAft>
            </a:pPr>
            <a:r>
              <a:rPr lang="en-US" sz="1600" dirty="0"/>
              <a:t>The MVA is determined based on changes to the U.S. Treasury rate corresponding to the term (length of surrender charge period) of the policy.  So, the 5-year U.S. Treasury rate is used for a policy using the 5-year surrender charge period, etc.</a:t>
            </a:r>
          </a:p>
          <a:p>
            <a:pPr lvl="1">
              <a:spcAft>
                <a:spcPts val="600"/>
              </a:spcAft>
            </a:pPr>
            <a:r>
              <a:rPr lang="en-US" sz="1600" dirty="0"/>
              <a:t>If the applicable U.S Treasury rate at the time of the surrender or withdrawal is </a:t>
            </a:r>
            <a:r>
              <a:rPr lang="en-US" sz="1600" dirty="0">
                <a:solidFill>
                  <a:srgbClr val="00B050"/>
                </a:solidFill>
              </a:rPr>
              <a:t>higher</a:t>
            </a:r>
            <a:r>
              <a:rPr lang="en-US" sz="1600" dirty="0"/>
              <a:t> than it was at policy issue, the MVA will be </a:t>
            </a:r>
            <a:r>
              <a:rPr lang="en-US" sz="1600" dirty="0">
                <a:solidFill>
                  <a:srgbClr val="FF0000"/>
                </a:solidFill>
              </a:rPr>
              <a:t>downward</a:t>
            </a:r>
            <a:r>
              <a:rPr lang="en-US" sz="1600" dirty="0"/>
              <a:t>.</a:t>
            </a:r>
          </a:p>
          <a:p>
            <a:pPr lvl="1">
              <a:spcAft>
                <a:spcPts val="600"/>
              </a:spcAft>
            </a:pPr>
            <a:r>
              <a:rPr lang="en-US" sz="1600" dirty="0"/>
              <a:t>If the applicable U.S Treasury rate at the time of the surrender or withdrawal is </a:t>
            </a:r>
            <a:r>
              <a:rPr lang="en-US" sz="1600" dirty="0">
                <a:solidFill>
                  <a:srgbClr val="FF0000"/>
                </a:solidFill>
              </a:rPr>
              <a:t>lower</a:t>
            </a:r>
            <a:r>
              <a:rPr lang="en-US" sz="1600" dirty="0"/>
              <a:t> than it was at policy issue, the MVA will be </a:t>
            </a:r>
            <a:r>
              <a:rPr lang="en-US" sz="1600" dirty="0">
                <a:solidFill>
                  <a:srgbClr val="00B050"/>
                </a:solidFill>
              </a:rPr>
              <a:t>upward</a:t>
            </a:r>
            <a:r>
              <a:rPr lang="en-US" sz="1600" dirty="0"/>
              <a:t>.</a:t>
            </a:r>
          </a:p>
          <a:p>
            <a:pPr lvl="1"/>
            <a:r>
              <a:rPr lang="en-US" sz="1600" dirty="0"/>
              <a:t>The MVA is not applied to the free withdrawal amount or any death benefit.  In addition, there will be no MVA after the surrender charge period ends or if the contract is annuitized after the second policy year.</a:t>
            </a:r>
          </a:p>
        </p:txBody>
      </p:sp>
      <p:sp>
        <p:nvSpPr>
          <p:cNvPr id="4" name="Slide Number Placeholder 3">
            <a:extLst>
              <a:ext uri="{FF2B5EF4-FFF2-40B4-BE49-F238E27FC236}">
                <a16:creationId xmlns:a16="http://schemas.microsoft.com/office/drawing/2014/main" id="{D160D6E3-9CD4-48C6-A009-CC547414DD57}"/>
              </a:ext>
            </a:extLst>
          </p:cNvPr>
          <p:cNvSpPr>
            <a:spLocks noGrp="1"/>
          </p:cNvSpPr>
          <p:nvPr>
            <p:ph type="sldNum" sz="quarter" idx="10"/>
          </p:nvPr>
        </p:nvSpPr>
        <p:spPr/>
        <p:txBody>
          <a:bodyPr/>
          <a:lstStyle/>
          <a:p>
            <a:fld id="{6DEEFC38-9F1D-F64B-A402-A9A479E8BA73}" type="slidenum">
              <a:rPr lang="en-US" smtClean="0"/>
              <a:pPr/>
              <a:t>24</a:t>
            </a:fld>
            <a:endParaRPr lang="en-US" dirty="0"/>
          </a:p>
        </p:txBody>
      </p:sp>
    </p:spTree>
    <p:extLst>
      <p:ext uri="{BB962C8B-B14F-4D97-AF65-F5344CB8AC3E}">
        <p14:creationId xmlns:p14="http://schemas.microsoft.com/office/powerpoint/2010/main" val="3438048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BD3BE-05BD-41B0-B51E-C7E8612C4F84}"/>
              </a:ext>
            </a:extLst>
          </p:cNvPr>
          <p:cNvSpPr>
            <a:spLocks noGrp="1"/>
          </p:cNvSpPr>
          <p:nvPr>
            <p:ph type="title"/>
          </p:nvPr>
        </p:nvSpPr>
        <p:spPr/>
        <p:txBody>
          <a:bodyPr/>
          <a:lstStyle/>
          <a:p>
            <a:r>
              <a:rPr lang="en-US" dirty="0"/>
              <a:t>Ultra Advantage</a:t>
            </a:r>
            <a:r>
              <a:rPr lang="en-US" baseline="30000" dirty="0"/>
              <a:t>SM</a:t>
            </a:r>
            <a:r>
              <a:rPr lang="en-US" dirty="0"/>
              <a:t> FIA – Waiver of Withdrawal Charges</a:t>
            </a:r>
          </a:p>
        </p:txBody>
      </p:sp>
      <p:sp>
        <p:nvSpPr>
          <p:cNvPr id="3" name="Content Placeholder 2">
            <a:extLst>
              <a:ext uri="{FF2B5EF4-FFF2-40B4-BE49-F238E27FC236}">
                <a16:creationId xmlns:a16="http://schemas.microsoft.com/office/drawing/2014/main" id="{BBF09BB4-9D0B-4C69-8DE5-02B34DE420AA}"/>
              </a:ext>
            </a:extLst>
          </p:cNvPr>
          <p:cNvSpPr>
            <a:spLocks noGrp="1"/>
          </p:cNvSpPr>
          <p:nvPr>
            <p:ph idx="1"/>
          </p:nvPr>
        </p:nvSpPr>
        <p:spPr/>
        <p:txBody>
          <a:bodyPr/>
          <a:lstStyle/>
          <a:p>
            <a:pPr marL="0" indent="0">
              <a:spcAft>
                <a:spcPts val="300"/>
              </a:spcAft>
              <a:buNone/>
            </a:pPr>
            <a:r>
              <a:rPr lang="en-US" dirty="0"/>
              <a:t>Surrender charges or market value adjustment will </a:t>
            </a:r>
            <a:r>
              <a:rPr lang="en-US" dirty="0">
                <a:solidFill>
                  <a:srgbClr val="FF0000"/>
                </a:solidFill>
              </a:rPr>
              <a:t>NOT</a:t>
            </a:r>
            <a:r>
              <a:rPr lang="en-US" dirty="0"/>
              <a:t> apply if the withdrawal is for any of the following*:</a:t>
            </a:r>
          </a:p>
          <a:p>
            <a:pPr lvl="1">
              <a:spcAft>
                <a:spcPts val="300"/>
              </a:spcAft>
            </a:pPr>
            <a:r>
              <a:rPr lang="en-US" dirty="0"/>
              <a:t>Confinement to a Hospital, Nursing Home or Long-Term Care Facility</a:t>
            </a:r>
          </a:p>
          <a:p>
            <a:pPr lvl="1">
              <a:spcAft>
                <a:spcPts val="300"/>
              </a:spcAft>
            </a:pPr>
            <a:r>
              <a:rPr lang="en-US" dirty="0"/>
              <a:t>Unemployment</a:t>
            </a:r>
          </a:p>
          <a:p>
            <a:pPr lvl="1">
              <a:spcAft>
                <a:spcPts val="300"/>
              </a:spcAft>
            </a:pPr>
            <a:r>
              <a:rPr lang="en-US" dirty="0"/>
              <a:t>Disability</a:t>
            </a:r>
          </a:p>
          <a:p>
            <a:pPr lvl="1">
              <a:spcAft>
                <a:spcPts val="300"/>
              </a:spcAft>
            </a:pPr>
            <a:r>
              <a:rPr lang="en-US" dirty="0"/>
              <a:t>Terminal illness</a:t>
            </a:r>
          </a:p>
          <a:p>
            <a:pPr lvl="1">
              <a:spcAft>
                <a:spcPts val="300"/>
              </a:spcAft>
            </a:pPr>
            <a:r>
              <a:rPr lang="en-US" dirty="0"/>
              <a:t>Death of a Spouse or Minor Dependent</a:t>
            </a:r>
          </a:p>
          <a:p>
            <a:pPr lvl="1">
              <a:spcAft>
                <a:spcPts val="300"/>
              </a:spcAft>
            </a:pPr>
            <a:r>
              <a:rPr lang="en-US" dirty="0"/>
              <a:t>Damage to Residence</a:t>
            </a:r>
          </a:p>
          <a:p>
            <a:pPr lvl="1">
              <a:spcAft>
                <a:spcPts val="1200"/>
              </a:spcAft>
            </a:pPr>
            <a:r>
              <a:rPr lang="en-US" dirty="0"/>
              <a:t>Transplant Surgery</a:t>
            </a:r>
          </a:p>
          <a:p>
            <a:pPr marL="0" indent="0">
              <a:buNone/>
            </a:pPr>
            <a:r>
              <a:rPr lang="en-US" sz="1600" dirty="0"/>
              <a:t>* Waiver provisions have some restrictions and limitations which are described in the contract.</a:t>
            </a:r>
          </a:p>
          <a:p>
            <a:endParaRPr lang="en-US" dirty="0"/>
          </a:p>
        </p:txBody>
      </p:sp>
      <p:sp>
        <p:nvSpPr>
          <p:cNvPr id="4" name="Slide Number Placeholder 3">
            <a:extLst>
              <a:ext uri="{FF2B5EF4-FFF2-40B4-BE49-F238E27FC236}">
                <a16:creationId xmlns:a16="http://schemas.microsoft.com/office/drawing/2014/main" id="{702F8EFB-DB34-4E55-A646-90BC41D34293}"/>
              </a:ext>
            </a:extLst>
          </p:cNvPr>
          <p:cNvSpPr>
            <a:spLocks noGrp="1"/>
          </p:cNvSpPr>
          <p:nvPr>
            <p:ph type="sldNum" sz="quarter" idx="10"/>
          </p:nvPr>
        </p:nvSpPr>
        <p:spPr/>
        <p:txBody>
          <a:bodyPr/>
          <a:lstStyle/>
          <a:p>
            <a:fld id="{6DEEFC38-9F1D-F64B-A402-A9A479E8BA73}" type="slidenum">
              <a:rPr lang="en-US" smtClean="0"/>
              <a:pPr/>
              <a:t>25</a:t>
            </a:fld>
            <a:endParaRPr lang="en-US" dirty="0"/>
          </a:p>
        </p:txBody>
      </p:sp>
    </p:spTree>
    <p:extLst>
      <p:ext uri="{BB962C8B-B14F-4D97-AF65-F5344CB8AC3E}">
        <p14:creationId xmlns:p14="http://schemas.microsoft.com/office/powerpoint/2010/main" val="3945301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D7C7-7C21-4AEC-8AFC-7590C61C88B0}"/>
              </a:ext>
            </a:extLst>
          </p:cNvPr>
          <p:cNvSpPr>
            <a:spLocks noGrp="1"/>
          </p:cNvSpPr>
          <p:nvPr>
            <p:ph type="title"/>
          </p:nvPr>
        </p:nvSpPr>
        <p:spPr/>
        <p:txBody>
          <a:bodyPr/>
          <a:lstStyle/>
          <a:p>
            <a:r>
              <a:rPr lang="en-US" dirty="0"/>
              <a:t>Ultra Advantage</a:t>
            </a:r>
            <a:r>
              <a:rPr lang="en-US" baseline="30000" dirty="0"/>
              <a:t>SM</a:t>
            </a:r>
            <a:r>
              <a:rPr lang="en-US" dirty="0"/>
              <a:t> FIA – Death Benefit</a:t>
            </a:r>
          </a:p>
        </p:txBody>
      </p:sp>
      <p:sp>
        <p:nvSpPr>
          <p:cNvPr id="3" name="Content Placeholder 2">
            <a:extLst>
              <a:ext uri="{FF2B5EF4-FFF2-40B4-BE49-F238E27FC236}">
                <a16:creationId xmlns:a16="http://schemas.microsoft.com/office/drawing/2014/main" id="{A5294CE6-B776-4348-B5E5-D4DEED30ED70}"/>
              </a:ext>
            </a:extLst>
          </p:cNvPr>
          <p:cNvSpPr>
            <a:spLocks noGrp="1"/>
          </p:cNvSpPr>
          <p:nvPr>
            <p:ph idx="1"/>
          </p:nvPr>
        </p:nvSpPr>
        <p:spPr/>
        <p:txBody>
          <a:bodyPr/>
          <a:lstStyle/>
          <a:p>
            <a:pPr marL="0" indent="0">
              <a:buNone/>
            </a:pPr>
            <a:r>
              <a:rPr lang="en-US" dirty="0"/>
              <a:t>The death benefit equals the accumulation value on the date of the owner’s death, minus any applicable premium taxes.  No withdrawal charges apply to the death benefit.</a:t>
            </a:r>
          </a:p>
        </p:txBody>
      </p:sp>
      <p:sp>
        <p:nvSpPr>
          <p:cNvPr id="4" name="Slide Number Placeholder 3">
            <a:extLst>
              <a:ext uri="{FF2B5EF4-FFF2-40B4-BE49-F238E27FC236}">
                <a16:creationId xmlns:a16="http://schemas.microsoft.com/office/drawing/2014/main" id="{EAA5646D-6141-409C-955C-A9420ACD5082}"/>
              </a:ext>
            </a:extLst>
          </p:cNvPr>
          <p:cNvSpPr>
            <a:spLocks noGrp="1"/>
          </p:cNvSpPr>
          <p:nvPr>
            <p:ph type="sldNum" sz="quarter" idx="10"/>
          </p:nvPr>
        </p:nvSpPr>
        <p:spPr/>
        <p:txBody>
          <a:bodyPr/>
          <a:lstStyle/>
          <a:p>
            <a:fld id="{6DEEFC38-9F1D-F64B-A402-A9A479E8BA73}" type="slidenum">
              <a:rPr lang="en-US" smtClean="0"/>
              <a:pPr/>
              <a:t>26</a:t>
            </a:fld>
            <a:endParaRPr lang="en-US" dirty="0"/>
          </a:p>
        </p:txBody>
      </p:sp>
    </p:spTree>
    <p:extLst>
      <p:ext uri="{BB962C8B-B14F-4D97-AF65-F5344CB8AC3E}">
        <p14:creationId xmlns:p14="http://schemas.microsoft.com/office/powerpoint/2010/main" val="3021379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D7C7-7C21-4AEC-8AFC-7590C61C88B0}"/>
              </a:ext>
            </a:extLst>
          </p:cNvPr>
          <p:cNvSpPr>
            <a:spLocks noGrp="1"/>
          </p:cNvSpPr>
          <p:nvPr>
            <p:ph type="title"/>
          </p:nvPr>
        </p:nvSpPr>
        <p:spPr/>
        <p:txBody>
          <a:bodyPr/>
          <a:lstStyle/>
          <a:p>
            <a:r>
              <a:rPr lang="en-US" dirty="0"/>
              <a:t>Ultra Advantage</a:t>
            </a:r>
            <a:r>
              <a:rPr lang="en-US" baseline="30000" dirty="0"/>
              <a:t>SM</a:t>
            </a:r>
            <a:r>
              <a:rPr lang="en-US" dirty="0"/>
              <a:t> FIA – Maturity</a:t>
            </a:r>
          </a:p>
        </p:txBody>
      </p:sp>
      <p:sp>
        <p:nvSpPr>
          <p:cNvPr id="3" name="Content Placeholder 2">
            <a:extLst>
              <a:ext uri="{FF2B5EF4-FFF2-40B4-BE49-F238E27FC236}">
                <a16:creationId xmlns:a16="http://schemas.microsoft.com/office/drawing/2014/main" id="{A5294CE6-B776-4348-B5E5-D4DEED30ED70}"/>
              </a:ext>
            </a:extLst>
          </p:cNvPr>
          <p:cNvSpPr>
            <a:spLocks noGrp="1"/>
          </p:cNvSpPr>
          <p:nvPr>
            <p:ph idx="1"/>
          </p:nvPr>
        </p:nvSpPr>
        <p:spPr/>
        <p:txBody>
          <a:bodyPr/>
          <a:lstStyle/>
          <a:p>
            <a:pPr marL="0" indent="0">
              <a:buNone/>
            </a:pPr>
            <a:r>
              <a:rPr lang="en-US" dirty="0"/>
              <a:t>Contracts mature no later than the policy anniversary following the annuitant’s age 95.  At maturity, the policy owner must either annuitize or surrender the policy for its full surrender value.</a:t>
            </a:r>
          </a:p>
          <a:p>
            <a:pPr marL="0" indent="0">
              <a:buNone/>
            </a:pPr>
            <a:endParaRPr lang="en-US" dirty="0"/>
          </a:p>
          <a:p>
            <a:pPr marL="0" indent="0">
              <a:buNone/>
            </a:pPr>
            <a:r>
              <a:rPr lang="en-US" dirty="0"/>
              <a:t>The contract owner may elect to annuitize earlier than the maturity date.</a:t>
            </a:r>
          </a:p>
        </p:txBody>
      </p:sp>
      <p:sp>
        <p:nvSpPr>
          <p:cNvPr id="4" name="Slide Number Placeholder 3">
            <a:extLst>
              <a:ext uri="{FF2B5EF4-FFF2-40B4-BE49-F238E27FC236}">
                <a16:creationId xmlns:a16="http://schemas.microsoft.com/office/drawing/2014/main" id="{EAA5646D-6141-409C-955C-A9420ACD5082}"/>
              </a:ext>
            </a:extLst>
          </p:cNvPr>
          <p:cNvSpPr>
            <a:spLocks noGrp="1"/>
          </p:cNvSpPr>
          <p:nvPr>
            <p:ph type="sldNum" sz="quarter" idx="10"/>
          </p:nvPr>
        </p:nvSpPr>
        <p:spPr/>
        <p:txBody>
          <a:bodyPr/>
          <a:lstStyle/>
          <a:p>
            <a:fld id="{6DEEFC38-9F1D-F64B-A402-A9A479E8BA73}" type="slidenum">
              <a:rPr lang="en-US" smtClean="0"/>
              <a:pPr/>
              <a:t>27</a:t>
            </a:fld>
            <a:endParaRPr lang="en-US" dirty="0"/>
          </a:p>
        </p:txBody>
      </p:sp>
    </p:spTree>
    <p:extLst>
      <p:ext uri="{BB962C8B-B14F-4D97-AF65-F5344CB8AC3E}">
        <p14:creationId xmlns:p14="http://schemas.microsoft.com/office/powerpoint/2010/main" val="3120094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AAA82A-02E4-41D9-80D8-0356E9279F06}"/>
              </a:ext>
            </a:extLst>
          </p:cNvPr>
          <p:cNvSpPr>
            <a:spLocks noGrp="1"/>
          </p:cNvSpPr>
          <p:nvPr>
            <p:ph type="sldNum" sz="quarter" idx="10"/>
          </p:nvPr>
        </p:nvSpPr>
        <p:spPr/>
        <p:txBody>
          <a:bodyPr/>
          <a:lstStyle/>
          <a:p>
            <a:fld id="{6DEEFC38-9F1D-F64B-A402-A9A479E8BA73}" type="slidenum">
              <a:rPr lang="en-US" smtClean="0"/>
              <a:pPr/>
              <a:t>28</a:t>
            </a:fld>
            <a:endParaRPr lang="en-US" dirty="0"/>
          </a:p>
        </p:txBody>
      </p:sp>
      <p:sp>
        <p:nvSpPr>
          <p:cNvPr id="6" name="Title 1">
            <a:extLst>
              <a:ext uri="{FF2B5EF4-FFF2-40B4-BE49-F238E27FC236}">
                <a16:creationId xmlns:a16="http://schemas.microsoft.com/office/drawing/2014/main" id="{F217F1B3-5BC2-47C4-BCE0-CBE99A35C587}"/>
              </a:ext>
            </a:extLst>
          </p:cNvPr>
          <p:cNvSpPr txBox="1">
            <a:spLocks/>
          </p:cNvSpPr>
          <p:nvPr/>
        </p:nvSpPr>
        <p:spPr bwMode="auto">
          <a:xfrm>
            <a:off x="520302" y="1913820"/>
            <a:ext cx="8090048" cy="57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3419" rtl="0" eaLnBrk="1" fontAlgn="base" hangingPunct="1">
              <a:lnSpc>
                <a:spcPct val="90000"/>
              </a:lnSpc>
              <a:spcBef>
                <a:spcPct val="0"/>
              </a:spcBef>
              <a:spcAft>
                <a:spcPct val="0"/>
              </a:spcAft>
              <a:defRPr sz="2400" kern="1200">
                <a:solidFill>
                  <a:srgbClr val="0263A7"/>
                </a:solidFill>
                <a:latin typeface="+mj-lt"/>
                <a:ea typeface="+mj-ea"/>
                <a:cs typeface="+mj-cs"/>
              </a:defRPr>
            </a:lvl1pPr>
            <a:lvl2pPr algn="l" defTabSz="683419" rtl="0" eaLnBrk="1" fontAlgn="base" hangingPunct="1">
              <a:lnSpc>
                <a:spcPct val="90000"/>
              </a:lnSpc>
              <a:spcBef>
                <a:spcPct val="0"/>
              </a:spcBef>
              <a:spcAft>
                <a:spcPct val="0"/>
              </a:spcAft>
              <a:defRPr sz="2400">
                <a:solidFill>
                  <a:srgbClr val="0263A7"/>
                </a:solidFill>
                <a:latin typeface="Arial" charset="0"/>
              </a:defRPr>
            </a:lvl2pPr>
            <a:lvl3pPr algn="l" defTabSz="683419" rtl="0" eaLnBrk="1" fontAlgn="base" hangingPunct="1">
              <a:lnSpc>
                <a:spcPct val="90000"/>
              </a:lnSpc>
              <a:spcBef>
                <a:spcPct val="0"/>
              </a:spcBef>
              <a:spcAft>
                <a:spcPct val="0"/>
              </a:spcAft>
              <a:defRPr sz="2400">
                <a:solidFill>
                  <a:srgbClr val="0263A7"/>
                </a:solidFill>
                <a:latin typeface="Arial" charset="0"/>
              </a:defRPr>
            </a:lvl3pPr>
            <a:lvl4pPr algn="l" defTabSz="683419" rtl="0" eaLnBrk="1" fontAlgn="base" hangingPunct="1">
              <a:lnSpc>
                <a:spcPct val="90000"/>
              </a:lnSpc>
              <a:spcBef>
                <a:spcPct val="0"/>
              </a:spcBef>
              <a:spcAft>
                <a:spcPct val="0"/>
              </a:spcAft>
              <a:defRPr sz="2400">
                <a:solidFill>
                  <a:srgbClr val="0263A7"/>
                </a:solidFill>
                <a:latin typeface="Arial" charset="0"/>
              </a:defRPr>
            </a:lvl4pPr>
            <a:lvl5pPr algn="l" defTabSz="683419" rtl="0" eaLnBrk="1" fontAlgn="base" hangingPunct="1">
              <a:lnSpc>
                <a:spcPct val="90000"/>
              </a:lnSpc>
              <a:spcBef>
                <a:spcPct val="0"/>
              </a:spcBef>
              <a:spcAft>
                <a:spcPct val="0"/>
              </a:spcAft>
              <a:defRPr sz="2400">
                <a:solidFill>
                  <a:srgbClr val="0263A7"/>
                </a:solidFill>
                <a:latin typeface="Arial" charset="0"/>
              </a:defRPr>
            </a:lvl5pPr>
            <a:lvl6pPr marL="342892" algn="l" defTabSz="684593" rtl="0" eaLnBrk="1" fontAlgn="base" hangingPunct="1">
              <a:lnSpc>
                <a:spcPct val="90000"/>
              </a:lnSpc>
              <a:spcBef>
                <a:spcPct val="0"/>
              </a:spcBef>
              <a:spcAft>
                <a:spcPct val="0"/>
              </a:spcAft>
              <a:defRPr sz="2400">
                <a:solidFill>
                  <a:srgbClr val="0263A7"/>
                </a:solidFill>
                <a:latin typeface="Arial" charset="0"/>
              </a:defRPr>
            </a:lvl6pPr>
            <a:lvl7pPr marL="685783" algn="l" defTabSz="684593" rtl="0" eaLnBrk="1" fontAlgn="base" hangingPunct="1">
              <a:lnSpc>
                <a:spcPct val="90000"/>
              </a:lnSpc>
              <a:spcBef>
                <a:spcPct val="0"/>
              </a:spcBef>
              <a:spcAft>
                <a:spcPct val="0"/>
              </a:spcAft>
              <a:defRPr sz="2400">
                <a:solidFill>
                  <a:srgbClr val="0263A7"/>
                </a:solidFill>
                <a:latin typeface="Arial" charset="0"/>
              </a:defRPr>
            </a:lvl7pPr>
            <a:lvl8pPr marL="1028675" algn="l" defTabSz="684593" rtl="0" eaLnBrk="1" fontAlgn="base" hangingPunct="1">
              <a:lnSpc>
                <a:spcPct val="90000"/>
              </a:lnSpc>
              <a:spcBef>
                <a:spcPct val="0"/>
              </a:spcBef>
              <a:spcAft>
                <a:spcPct val="0"/>
              </a:spcAft>
              <a:defRPr sz="2400">
                <a:solidFill>
                  <a:srgbClr val="0263A7"/>
                </a:solidFill>
                <a:latin typeface="Arial" charset="0"/>
              </a:defRPr>
            </a:lvl8pPr>
            <a:lvl9pPr marL="1371566" algn="l" defTabSz="684593" rtl="0" eaLnBrk="1" fontAlgn="base" hangingPunct="1">
              <a:lnSpc>
                <a:spcPct val="90000"/>
              </a:lnSpc>
              <a:spcBef>
                <a:spcPct val="0"/>
              </a:spcBef>
              <a:spcAft>
                <a:spcPct val="0"/>
              </a:spcAft>
              <a:defRPr sz="2400">
                <a:solidFill>
                  <a:srgbClr val="0263A7"/>
                </a:solidFill>
                <a:latin typeface="Arial" charset="0"/>
              </a:defRPr>
            </a:lvl9pPr>
          </a:lstStyle>
          <a:p>
            <a:r>
              <a:rPr lang="en-US" dirty="0"/>
              <a:t>&gt; Ultra-Premier</a:t>
            </a:r>
            <a:r>
              <a:rPr lang="en-US" baseline="30000" dirty="0"/>
              <a:t>SM</a:t>
            </a:r>
            <a:r>
              <a:rPr lang="en-US" dirty="0"/>
              <a:t> Annuity</a:t>
            </a:r>
          </a:p>
        </p:txBody>
      </p:sp>
    </p:spTree>
    <p:extLst>
      <p:ext uri="{BB962C8B-B14F-4D97-AF65-F5344CB8AC3E}">
        <p14:creationId xmlns:p14="http://schemas.microsoft.com/office/powerpoint/2010/main" val="552382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Ultra-Premier</a:t>
            </a:r>
            <a:r>
              <a:rPr lang="en-US" baseline="30000" dirty="0"/>
              <a:t>SM</a:t>
            </a:r>
            <a:r>
              <a:rPr lang="en-US" dirty="0"/>
              <a:t> Annuity</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p:txBody>
          <a:bodyPr/>
          <a:lstStyle/>
          <a:p>
            <a:pPr marL="0" indent="0">
              <a:buNone/>
            </a:pPr>
            <a:r>
              <a:rPr lang="en-US" dirty="0">
                <a:solidFill>
                  <a:schemeClr val="accent1"/>
                </a:solidFill>
              </a:rPr>
              <a:t>Ultra-Premier</a:t>
            </a:r>
            <a:r>
              <a:rPr lang="en-US" baseline="30000" dirty="0">
                <a:solidFill>
                  <a:schemeClr val="accent1"/>
                </a:solidFill>
              </a:rPr>
              <a:t>SM</a:t>
            </a:r>
            <a:r>
              <a:rPr lang="en-US" dirty="0">
                <a:solidFill>
                  <a:schemeClr val="accent1"/>
                </a:solidFill>
              </a:rPr>
              <a:t> Annuity</a:t>
            </a:r>
            <a:r>
              <a:rPr lang="en-US" dirty="0"/>
              <a:t> is a single premium deferred annuity (SPDA) with either a five-year or a seven-year rate guarantee. It is considered a multi-year guarantee annuity, or MYGA.</a:t>
            </a:r>
          </a:p>
          <a:p>
            <a:pPr marL="0" indent="0">
              <a:buNone/>
            </a:pPr>
            <a:endParaRPr lang="en-US" dirty="0"/>
          </a:p>
          <a:p>
            <a:pPr marL="0" indent="0">
              <a:buNone/>
            </a:pPr>
            <a:r>
              <a:rPr lang="en-US" dirty="0"/>
              <a:t>It is designed for long-term tax-deferred growth that can be used to accumulate both tax-qualified and nonqualified funds and offers our most competitive interest crediting rate.</a:t>
            </a:r>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29</a:t>
            </a:fld>
            <a:endParaRPr lang="en-US" dirty="0"/>
          </a:p>
        </p:txBody>
      </p:sp>
    </p:spTree>
    <p:extLst>
      <p:ext uri="{BB962C8B-B14F-4D97-AF65-F5344CB8AC3E}">
        <p14:creationId xmlns:p14="http://schemas.microsoft.com/office/powerpoint/2010/main" val="3584322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Ultra-Premier</a:t>
            </a:r>
            <a:r>
              <a:rPr lang="en-US" baseline="30000" dirty="0"/>
              <a:t>SM</a:t>
            </a:r>
            <a:r>
              <a:rPr lang="en-US" dirty="0"/>
              <a:t> Annuity</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a:xfrm>
            <a:off x="357188" y="870660"/>
            <a:ext cx="8266510" cy="3581400"/>
          </a:xfrm>
        </p:spPr>
        <p:txBody>
          <a:bodyPr/>
          <a:lstStyle/>
          <a:p>
            <a:pPr marL="0" indent="0">
              <a:buNone/>
            </a:pPr>
            <a:r>
              <a:rPr lang="en-US" dirty="0"/>
              <a:t>Issue ages:</a:t>
            </a:r>
          </a:p>
          <a:p>
            <a:r>
              <a:rPr lang="en-US" dirty="0"/>
              <a:t>5-year: 0-89</a:t>
            </a:r>
          </a:p>
          <a:p>
            <a:r>
              <a:rPr lang="en-US" dirty="0"/>
              <a:t>7-year: 0-88</a:t>
            </a:r>
          </a:p>
          <a:p>
            <a:pPr marL="0" indent="0">
              <a:buNone/>
            </a:pPr>
            <a:r>
              <a:rPr lang="en-US" dirty="0"/>
              <a:t>Premiums:</a:t>
            </a:r>
          </a:p>
          <a:p>
            <a:r>
              <a:rPr lang="en-US" dirty="0"/>
              <a:t>$25,000 is the minimum purchase amount</a:t>
            </a:r>
          </a:p>
          <a:p>
            <a:r>
              <a:rPr lang="en-US" dirty="0"/>
              <a:t>$3 million is the maximum purchase amount.  Higher amounts are possible but require home office approval.</a:t>
            </a:r>
          </a:p>
          <a:p>
            <a:r>
              <a:rPr lang="en-US" dirty="0"/>
              <a:t>Policy additions are allowed within the first policy year only, with a minimum amount of $500 per addition.</a:t>
            </a:r>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30</a:t>
            </a:fld>
            <a:endParaRPr lang="en-US" dirty="0"/>
          </a:p>
        </p:txBody>
      </p:sp>
    </p:spTree>
    <p:extLst>
      <p:ext uri="{BB962C8B-B14F-4D97-AF65-F5344CB8AC3E}">
        <p14:creationId xmlns:p14="http://schemas.microsoft.com/office/powerpoint/2010/main" val="2828919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0571-6823-4A07-8FEC-CDBDBCD2EF95}"/>
              </a:ext>
            </a:extLst>
          </p:cNvPr>
          <p:cNvSpPr>
            <a:spLocks noGrp="1"/>
          </p:cNvSpPr>
          <p:nvPr>
            <p:ph type="title"/>
          </p:nvPr>
        </p:nvSpPr>
        <p:spPr/>
        <p:txBody>
          <a:bodyPr/>
          <a:lstStyle/>
          <a:p>
            <a:r>
              <a:rPr lang="en-US" dirty="0"/>
              <a:t>Ultra-Premier</a:t>
            </a:r>
            <a:r>
              <a:rPr lang="en-US" baseline="30000" dirty="0"/>
              <a:t>SM</a:t>
            </a:r>
            <a:r>
              <a:rPr lang="en-US" dirty="0"/>
              <a:t> Annuity – Surrender Charges</a:t>
            </a:r>
          </a:p>
        </p:txBody>
      </p:sp>
      <p:sp>
        <p:nvSpPr>
          <p:cNvPr id="3" name="Content Placeholder 2">
            <a:extLst>
              <a:ext uri="{FF2B5EF4-FFF2-40B4-BE49-F238E27FC236}">
                <a16:creationId xmlns:a16="http://schemas.microsoft.com/office/drawing/2014/main" id="{03E46635-93D7-4F71-8B85-91D987002AFE}"/>
              </a:ext>
            </a:extLst>
          </p:cNvPr>
          <p:cNvSpPr>
            <a:spLocks noGrp="1"/>
          </p:cNvSpPr>
          <p:nvPr>
            <p:ph idx="1"/>
          </p:nvPr>
        </p:nvSpPr>
        <p:spPr/>
        <p:txBody>
          <a:bodyPr/>
          <a:lstStyle/>
          <a:p>
            <a:pPr marL="0" indent="0">
              <a:buNone/>
            </a:pPr>
            <a:r>
              <a:rPr lang="en-US" b="1" dirty="0"/>
              <a:t>Surrender Charges</a:t>
            </a:r>
          </a:p>
          <a:p>
            <a:pPr marL="0" indent="0">
              <a:buNone/>
            </a:pPr>
            <a:endParaRPr lang="en-US" b="1" dirty="0"/>
          </a:p>
          <a:p>
            <a:pPr marL="0" indent="0">
              <a:buNone/>
            </a:pPr>
            <a:endParaRPr lang="en-US" b="1" dirty="0"/>
          </a:p>
          <a:p>
            <a:pPr marL="0" indent="0">
              <a:buNone/>
            </a:pPr>
            <a:endParaRPr lang="en-US" b="1" dirty="0"/>
          </a:p>
          <a:p>
            <a:pPr marL="0" indent="0">
              <a:buNone/>
            </a:pPr>
            <a:endParaRPr lang="en-US" sz="3200" b="1" dirty="0"/>
          </a:p>
          <a:p>
            <a:pPr marL="0" indent="0">
              <a:buNone/>
            </a:pPr>
            <a:r>
              <a:rPr lang="en-US" dirty="0"/>
              <a:t>“Free Withdrawals” – Annual withdrawals of up to 10% of the account value with no surrender charge are available immediately.</a:t>
            </a:r>
          </a:p>
          <a:p>
            <a:pPr marL="0" indent="0">
              <a:buNone/>
            </a:pPr>
            <a:endParaRPr lang="en-US" sz="1000" dirty="0"/>
          </a:p>
          <a:p>
            <a:pPr marL="0" indent="0">
              <a:buNone/>
            </a:pPr>
            <a:r>
              <a:rPr lang="en-US" dirty="0"/>
              <a:t>Ultra-Premier does </a:t>
            </a:r>
            <a:r>
              <a:rPr lang="en-US" b="1" dirty="0">
                <a:solidFill>
                  <a:srgbClr val="FF0000"/>
                </a:solidFill>
              </a:rPr>
              <a:t>NOT </a:t>
            </a:r>
            <a:r>
              <a:rPr lang="en-US" dirty="0"/>
              <a:t>have a return of premium (ROP) feature.</a:t>
            </a:r>
          </a:p>
        </p:txBody>
      </p:sp>
      <p:sp>
        <p:nvSpPr>
          <p:cNvPr id="4" name="Slide Number Placeholder 3">
            <a:extLst>
              <a:ext uri="{FF2B5EF4-FFF2-40B4-BE49-F238E27FC236}">
                <a16:creationId xmlns:a16="http://schemas.microsoft.com/office/drawing/2014/main" id="{359619F7-DC86-4B72-BD52-D236F96B134B}"/>
              </a:ext>
            </a:extLst>
          </p:cNvPr>
          <p:cNvSpPr>
            <a:spLocks noGrp="1"/>
          </p:cNvSpPr>
          <p:nvPr>
            <p:ph type="sldNum" sz="quarter" idx="10"/>
          </p:nvPr>
        </p:nvSpPr>
        <p:spPr/>
        <p:txBody>
          <a:bodyPr/>
          <a:lstStyle/>
          <a:p>
            <a:fld id="{6DEEFC38-9F1D-F64B-A402-A9A479E8BA73}" type="slidenum">
              <a:rPr lang="en-US" smtClean="0"/>
              <a:pPr/>
              <a:t>31</a:t>
            </a:fld>
            <a:endParaRPr lang="en-US" dirty="0"/>
          </a:p>
        </p:txBody>
      </p:sp>
      <p:graphicFrame>
        <p:nvGraphicFramePr>
          <p:cNvPr id="5" name="Table 4">
            <a:extLst>
              <a:ext uri="{FF2B5EF4-FFF2-40B4-BE49-F238E27FC236}">
                <a16:creationId xmlns:a16="http://schemas.microsoft.com/office/drawing/2014/main" id="{1D182F7A-7B54-4F4A-B77B-57D32C6C2473}"/>
              </a:ext>
            </a:extLst>
          </p:cNvPr>
          <p:cNvGraphicFramePr>
            <a:graphicFrameLocks noGrp="1"/>
          </p:cNvGraphicFramePr>
          <p:nvPr/>
        </p:nvGraphicFramePr>
        <p:xfrm>
          <a:off x="597352" y="1505917"/>
          <a:ext cx="6089904" cy="741680"/>
        </p:xfrm>
        <a:graphic>
          <a:graphicData uri="http://schemas.openxmlformats.org/drawingml/2006/table">
            <a:tbl>
              <a:tblPr firstRow="1" bandRow="1">
                <a:tableStyleId>{5C22544A-7EE6-4342-B048-85BDC9FD1C3A}</a:tableStyleId>
              </a:tblPr>
              <a:tblGrid>
                <a:gridCol w="1014984">
                  <a:extLst>
                    <a:ext uri="{9D8B030D-6E8A-4147-A177-3AD203B41FA5}">
                      <a16:colId xmlns:a16="http://schemas.microsoft.com/office/drawing/2014/main" val="4060559591"/>
                    </a:ext>
                  </a:extLst>
                </a:gridCol>
                <a:gridCol w="1014984">
                  <a:extLst>
                    <a:ext uri="{9D8B030D-6E8A-4147-A177-3AD203B41FA5}">
                      <a16:colId xmlns:a16="http://schemas.microsoft.com/office/drawing/2014/main" val="3835287990"/>
                    </a:ext>
                  </a:extLst>
                </a:gridCol>
                <a:gridCol w="1014984">
                  <a:extLst>
                    <a:ext uri="{9D8B030D-6E8A-4147-A177-3AD203B41FA5}">
                      <a16:colId xmlns:a16="http://schemas.microsoft.com/office/drawing/2014/main" val="3484208927"/>
                    </a:ext>
                  </a:extLst>
                </a:gridCol>
                <a:gridCol w="1014984">
                  <a:extLst>
                    <a:ext uri="{9D8B030D-6E8A-4147-A177-3AD203B41FA5}">
                      <a16:colId xmlns:a16="http://schemas.microsoft.com/office/drawing/2014/main" val="4179394854"/>
                    </a:ext>
                  </a:extLst>
                </a:gridCol>
                <a:gridCol w="1014984">
                  <a:extLst>
                    <a:ext uri="{9D8B030D-6E8A-4147-A177-3AD203B41FA5}">
                      <a16:colId xmlns:a16="http://schemas.microsoft.com/office/drawing/2014/main" val="533129184"/>
                    </a:ext>
                  </a:extLst>
                </a:gridCol>
                <a:gridCol w="1014984">
                  <a:extLst>
                    <a:ext uri="{9D8B030D-6E8A-4147-A177-3AD203B41FA5}">
                      <a16:colId xmlns:a16="http://schemas.microsoft.com/office/drawing/2014/main" val="2961592127"/>
                    </a:ext>
                  </a:extLst>
                </a:gridCol>
              </a:tblGrid>
              <a:tr h="370840">
                <a:tc>
                  <a:txBody>
                    <a:bodyPr/>
                    <a:lstStyle/>
                    <a:p>
                      <a:r>
                        <a:rPr lang="en-US" dirty="0"/>
                        <a:t>5-Year</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extLst>
                  <a:ext uri="{0D108BD9-81ED-4DB2-BD59-A6C34878D82A}">
                    <a16:rowId xmlns:a16="http://schemas.microsoft.com/office/drawing/2014/main" val="3775597566"/>
                  </a:ext>
                </a:extLst>
              </a:tr>
              <a:tr h="370840">
                <a:tc>
                  <a:txBody>
                    <a:bodyPr/>
                    <a:lstStyle/>
                    <a:p>
                      <a:r>
                        <a:rPr lang="en-US" dirty="0"/>
                        <a:t>Charge</a:t>
                      </a:r>
                    </a:p>
                  </a:txBody>
                  <a:tcPr/>
                </a:tc>
                <a:tc>
                  <a:txBody>
                    <a:bodyPr/>
                    <a:lstStyle/>
                    <a:p>
                      <a:pPr algn="ctr"/>
                      <a:r>
                        <a:rPr lang="en-US" dirty="0"/>
                        <a:t>9%</a:t>
                      </a:r>
                    </a:p>
                  </a:txBody>
                  <a:tcPr/>
                </a:tc>
                <a:tc>
                  <a:txBody>
                    <a:bodyPr/>
                    <a:lstStyle/>
                    <a:p>
                      <a:pPr algn="ctr"/>
                      <a:r>
                        <a:rPr lang="en-US" dirty="0"/>
                        <a:t>9%</a:t>
                      </a:r>
                    </a:p>
                  </a:txBody>
                  <a:tcPr/>
                </a:tc>
                <a:tc>
                  <a:txBody>
                    <a:bodyPr/>
                    <a:lstStyle/>
                    <a:p>
                      <a:pPr algn="ctr"/>
                      <a:r>
                        <a:rPr lang="en-US" dirty="0"/>
                        <a:t>8%</a:t>
                      </a:r>
                    </a:p>
                  </a:txBody>
                  <a:tcPr/>
                </a:tc>
                <a:tc>
                  <a:txBody>
                    <a:bodyPr/>
                    <a:lstStyle/>
                    <a:p>
                      <a:pPr algn="ctr"/>
                      <a:r>
                        <a:rPr lang="en-US" dirty="0"/>
                        <a:t>7%</a:t>
                      </a:r>
                    </a:p>
                  </a:txBody>
                  <a:tcPr/>
                </a:tc>
                <a:tc>
                  <a:txBody>
                    <a:bodyPr/>
                    <a:lstStyle/>
                    <a:p>
                      <a:pPr algn="ctr"/>
                      <a:r>
                        <a:rPr lang="en-US" dirty="0"/>
                        <a:t>6%</a:t>
                      </a:r>
                    </a:p>
                  </a:txBody>
                  <a:tcPr/>
                </a:tc>
                <a:extLst>
                  <a:ext uri="{0D108BD9-81ED-4DB2-BD59-A6C34878D82A}">
                    <a16:rowId xmlns:a16="http://schemas.microsoft.com/office/drawing/2014/main" val="990737127"/>
                  </a:ext>
                </a:extLst>
              </a:tr>
            </a:tbl>
          </a:graphicData>
        </a:graphic>
      </p:graphicFrame>
      <p:graphicFrame>
        <p:nvGraphicFramePr>
          <p:cNvPr id="6" name="Table 5">
            <a:extLst>
              <a:ext uri="{FF2B5EF4-FFF2-40B4-BE49-F238E27FC236}">
                <a16:creationId xmlns:a16="http://schemas.microsoft.com/office/drawing/2014/main" id="{C2BC8996-092C-49D3-A1CF-897620DA606D}"/>
              </a:ext>
            </a:extLst>
          </p:cNvPr>
          <p:cNvGraphicFramePr>
            <a:graphicFrameLocks noGrp="1"/>
          </p:cNvGraphicFramePr>
          <p:nvPr/>
        </p:nvGraphicFramePr>
        <p:xfrm>
          <a:off x="597352" y="2312394"/>
          <a:ext cx="8119872" cy="741680"/>
        </p:xfrm>
        <a:graphic>
          <a:graphicData uri="http://schemas.openxmlformats.org/drawingml/2006/table">
            <a:tbl>
              <a:tblPr firstRow="1" bandRow="1">
                <a:tableStyleId>{5C22544A-7EE6-4342-B048-85BDC9FD1C3A}</a:tableStyleId>
              </a:tblPr>
              <a:tblGrid>
                <a:gridCol w="1014984">
                  <a:extLst>
                    <a:ext uri="{9D8B030D-6E8A-4147-A177-3AD203B41FA5}">
                      <a16:colId xmlns:a16="http://schemas.microsoft.com/office/drawing/2014/main" val="4060559591"/>
                    </a:ext>
                  </a:extLst>
                </a:gridCol>
                <a:gridCol w="1014984">
                  <a:extLst>
                    <a:ext uri="{9D8B030D-6E8A-4147-A177-3AD203B41FA5}">
                      <a16:colId xmlns:a16="http://schemas.microsoft.com/office/drawing/2014/main" val="3835287990"/>
                    </a:ext>
                  </a:extLst>
                </a:gridCol>
                <a:gridCol w="1014984">
                  <a:extLst>
                    <a:ext uri="{9D8B030D-6E8A-4147-A177-3AD203B41FA5}">
                      <a16:colId xmlns:a16="http://schemas.microsoft.com/office/drawing/2014/main" val="3484208927"/>
                    </a:ext>
                  </a:extLst>
                </a:gridCol>
                <a:gridCol w="1014984">
                  <a:extLst>
                    <a:ext uri="{9D8B030D-6E8A-4147-A177-3AD203B41FA5}">
                      <a16:colId xmlns:a16="http://schemas.microsoft.com/office/drawing/2014/main" val="4179394854"/>
                    </a:ext>
                  </a:extLst>
                </a:gridCol>
                <a:gridCol w="1014984">
                  <a:extLst>
                    <a:ext uri="{9D8B030D-6E8A-4147-A177-3AD203B41FA5}">
                      <a16:colId xmlns:a16="http://schemas.microsoft.com/office/drawing/2014/main" val="533129184"/>
                    </a:ext>
                  </a:extLst>
                </a:gridCol>
                <a:gridCol w="1014984">
                  <a:extLst>
                    <a:ext uri="{9D8B030D-6E8A-4147-A177-3AD203B41FA5}">
                      <a16:colId xmlns:a16="http://schemas.microsoft.com/office/drawing/2014/main" val="2961592127"/>
                    </a:ext>
                  </a:extLst>
                </a:gridCol>
                <a:gridCol w="1014984">
                  <a:extLst>
                    <a:ext uri="{9D8B030D-6E8A-4147-A177-3AD203B41FA5}">
                      <a16:colId xmlns:a16="http://schemas.microsoft.com/office/drawing/2014/main" val="912936660"/>
                    </a:ext>
                  </a:extLst>
                </a:gridCol>
                <a:gridCol w="1014984">
                  <a:extLst>
                    <a:ext uri="{9D8B030D-6E8A-4147-A177-3AD203B41FA5}">
                      <a16:colId xmlns:a16="http://schemas.microsoft.com/office/drawing/2014/main" val="963454028"/>
                    </a:ext>
                  </a:extLst>
                </a:gridCol>
              </a:tblGrid>
              <a:tr h="370840">
                <a:tc>
                  <a:txBody>
                    <a:bodyPr/>
                    <a:lstStyle/>
                    <a:p>
                      <a:r>
                        <a:rPr lang="en-US" dirty="0"/>
                        <a:t>7-Year</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t>Year 7</a:t>
                      </a:r>
                    </a:p>
                  </a:txBody>
                  <a:tcPr/>
                </a:tc>
                <a:extLst>
                  <a:ext uri="{0D108BD9-81ED-4DB2-BD59-A6C34878D82A}">
                    <a16:rowId xmlns:a16="http://schemas.microsoft.com/office/drawing/2014/main" val="3775597566"/>
                  </a:ext>
                </a:extLst>
              </a:tr>
              <a:tr h="370840">
                <a:tc>
                  <a:txBody>
                    <a:bodyPr/>
                    <a:lstStyle/>
                    <a:p>
                      <a:r>
                        <a:rPr lang="en-US" dirty="0"/>
                        <a:t>Charge</a:t>
                      </a:r>
                    </a:p>
                  </a:txBody>
                  <a:tcPr/>
                </a:tc>
                <a:tc>
                  <a:txBody>
                    <a:bodyPr/>
                    <a:lstStyle/>
                    <a:p>
                      <a:pPr algn="ctr"/>
                      <a:r>
                        <a:rPr lang="en-US" dirty="0"/>
                        <a:t>9%</a:t>
                      </a:r>
                    </a:p>
                  </a:txBody>
                  <a:tcPr/>
                </a:tc>
                <a:tc>
                  <a:txBody>
                    <a:bodyPr/>
                    <a:lstStyle/>
                    <a:p>
                      <a:pPr algn="ctr"/>
                      <a:r>
                        <a:rPr lang="en-US" dirty="0"/>
                        <a:t>9%</a:t>
                      </a:r>
                    </a:p>
                  </a:txBody>
                  <a:tcPr/>
                </a:tc>
                <a:tc>
                  <a:txBody>
                    <a:bodyPr/>
                    <a:lstStyle/>
                    <a:p>
                      <a:pPr algn="ctr"/>
                      <a:r>
                        <a:rPr lang="en-US" dirty="0"/>
                        <a:t>8%</a:t>
                      </a:r>
                    </a:p>
                  </a:txBody>
                  <a:tcPr/>
                </a:tc>
                <a:tc>
                  <a:txBody>
                    <a:bodyPr/>
                    <a:lstStyle/>
                    <a:p>
                      <a:pPr algn="ctr"/>
                      <a:r>
                        <a:rPr lang="en-US" dirty="0"/>
                        <a:t>7%</a:t>
                      </a:r>
                    </a:p>
                  </a:txBody>
                  <a:tcPr/>
                </a:tc>
                <a:tc>
                  <a:txBody>
                    <a:bodyPr/>
                    <a:lstStyle/>
                    <a:p>
                      <a:pPr algn="ctr"/>
                      <a:r>
                        <a:rPr lang="en-US" dirty="0"/>
                        <a:t>6%</a:t>
                      </a:r>
                    </a:p>
                  </a:txBody>
                  <a:tcPr/>
                </a:tc>
                <a:tc>
                  <a:txBody>
                    <a:bodyPr/>
                    <a:lstStyle/>
                    <a:p>
                      <a:pPr algn="ctr"/>
                      <a:r>
                        <a:rPr lang="en-US" dirty="0"/>
                        <a:t>5%</a:t>
                      </a:r>
                    </a:p>
                  </a:txBody>
                  <a:tcPr/>
                </a:tc>
                <a:tc>
                  <a:txBody>
                    <a:bodyPr/>
                    <a:lstStyle/>
                    <a:p>
                      <a:pPr algn="ctr"/>
                      <a:r>
                        <a:rPr lang="en-US" dirty="0"/>
                        <a:t>4%</a:t>
                      </a:r>
                    </a:p>
                  </a:txBody>
                  <a:tcPr/>
                </a:tc>
                <a:extLst>
                  <a:ext uri="{0D108BD9-81ED-4DB2-BD59-A6C34878D82A}">
                    <a16:rowId xmlns:a16="http://schemas.microsoft.com/office/drawing/2014/main" val="990737127"/>
                  </a:ext>
                </a:extLst>
              </a:tr>
            </a:tbl>
          </a:graphicData>
        </a:graphic>
      </p:graphicFrame>
    </p:spTree>
    <p:extLst>
      <p:ext uri="{BB962C8B-B14F-4D97-AF65-F5344CB8AC3E}">
        <p14:creationId xmlns:p14="http://schemas.microsoft.com/office/powerpoint/2010/main" val="212213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9736-74ED-4CB9-B23B-E47204F3CE99}"/>
              </a:ext>
            </a:extLst>
          </p:cNvPr>
          <p:cNvSpPr>
            <a:spLocks noGrp="1"/>
          </p:cNvSpPr>
          <p:nvPr>
            <p:ph type="title"/>
          </p:nvPr>
        </p:nvSpPr>
        <p:spPr/>
        <p:txBody>
          <a:bodyPr/>
          <a:lstStyle/>
          <a:p>
            <a:r>
              <a:rPr lang="en-US" dirty="0"/>
              <a:t>Ultra-Premier</a:t>
            </a:r>
            <a:r>
              <a:rPr lang="en-US" baseline="30000" dirty="0"/>
              <a:t>SM</a:t>
            </a:r>
            <a:r>
              <a:rPr lang="en-US" dirty="0"/>
              <a:t> Annuity – Market Value Adjustment (MVA)</a:t>
            </a:r>
          </a:p>
        </p:txBody>
      </p:sp>
      <p:sp>
        <p:nvSpPr>
          <p:cNvPr id="3" name="Content Placeholder 2">
            <a:extLst>
              <a:ext uri="{FF2B5EF4-FFF2-40B4-BE49-F238E27FC236}">
                <a16:creationId xmlns:a16="http://schemas.microsoft.com/office/drawing/2014/main" id="{37FE3635-EABC-4861-8B97-2E3EB27B16F8}"/>
              </a:ext>
            </a:extLst>
          </p:cNvPr>
          <p:cNvSpPr>
            <a:spLocks noGrp="1"/>
          </p:cNvSpPr>
          <p:nvPr>
            <p:ph idx="1"/>
          </p:nvPr>
        </p:nvSpPr>
        <p:spPr/>
        <p:txBody>
          <a:bodyPr/>
          <a:lstStyle/>
          <a:p>
            <a:pPr marL="0" indent="0">
              <a:spcAft>
                <a:spcPts val="600"/>
              </a:spcAft>
              <a:buNone/>
            </a:pPr>
            <a:r>
              <a:rPr lang="en-US" dirty="0"/>
              <a:t>A market value adjustment, or MVA, may apply to a cash surrender or partial withdrawal.</a:t>
            </a:r>
          </a:p>
          <a:p>
            <a:pPr lvl="1">
              <a:spcAft>
                <a:spcPts val="600"/>
              </a:spcAft>
            </a:pPr>
            <a:r>
              <a:rPr lang="en-US" sz="1600" dirty="0"/>
              <a:t>If the current new money interest rate at the time of the surrender or withdrawal is </a:t>
            </a:r>
            <a:r>
              <a:rPr lang="en-US" sz="1600" dirty="0">
                <a:solidFill>
                  <a:srgbClr val="00B050"/>
                </a:solidFill>
              </a:rPr>
              <a:t>higher</a:t>
            </a:r>
            <a:r>
              <a:rPr lang="en-US" sz="1600" dirty="0"/>
              <a:t> than the multi-year guaranteed interest rate, the MVA will be </a:t>
            </a:r>
            <a:r>
              <a:rPr lang="en-US" sz="1600" dirty="0">
                <a:solidFill>
                  <a:srgbClr val="FF0000"/>
                </a:solidFill>
              </a:rPr>
              <a:t>downward</a:t>
            </a:r>
            <a:r>
              <a:rPr lang="en-US" sz="1600" dirty="0"/>
              <a:t>.</a:t>
            </a:r>
          </a:p>
          <a:p>
            <a:pPr lvl="1">
              <a:spcAft>
                <a:spcPts val="600"/>
              </a:spcAft>
            </a:pPr>
            <a:r>
              <a:rPr lang="en-US" sz="1600" dirty="0"/>
              <a:t>If the current new money interest rate at the time of the surrender or withdrawal is </a:t>
            </a:r>
            <a:r>
              <a:rPr lang="en-US" sz="1600" dirty="0">
                <a:solidFill>
                  <a:srgbClr val="FF0000"/>
                </a:solidFill>
              </a:rPr>
              <a:t>lower</a:t>
            </a:r>
            <a:r>
              <a:rPr lang="en-US" sz="1600" dirty="0"/>
              <a:t> than the multi-year guaranteed interest rate, the MVA will usually be </a:t>
            </a:r>
            <a:r>
              <a:rPr lang="en-US" sz="1600" dirty="0">
                <a:solidFill>
                  <a:srgbClr val="00B050"/>
                </a:solidFill>
              </a:rPr>
              <a:t>upward</a:t>
            </a:r>
            <a:r>
              <a:rPr lang="en-US" sz="1600" dirty="0"/>
              <a:t>.</a:t>
            </a:r>
          </a:p>
          <a:p>
            <a:pPr lvl="1"/>
            <a:r>
              <a:rPr lang="en-US" sz="1600" dirty="0"/>
              <a:t>The MVA is not applied to the 10% free withdrawal amount or any death benefit.  In addition, there will be no MVA during the renewal period or if the contract is annuitized after the second policy year.</a:t>
            </a:r>
          </a:p>
          <a:p>
            <a:pPr lvl="1"/>
            <a:r>
              <a:rPr lang="en-US" sz="1600" dirty="0"/>
              <a:t>The MVA does not apply to policies issued in California.</a:t>
            </a:r>
          </a:p>
          <a:p>
            <a:endParaRPr lang="en-US" dirty="0"/>
          </a:p>
        </p:txBody>
      </p:sp>
      <p:sp>
        <p:nvSpPr>
          <p:cNvPr id="4" name="Slide Number Placeholder 3">
            <a:extLst>
              <a:ext uri="{FF2B5EF4-FFF2-40B4-BE49-F238E27FC236}">
                <a16:creationId xmlns:a16="http://schemas.microsoft.com/office/drawing/2014/main" id="{D160D6E3-9CD4-48C6-A009-CC547414DD57}"/>
              </a:ext>
            </a:extLst>
          </p:cNvPr>
          <p:cNvSpPr>
            <a:spLocks noGrp="1"/>
          </p:cNvSpPr>
          <p:nvPr>
            <p:ph type="sldNum" sz="quarter" idx="10"/>
          </p:nvPr>
        </p:nvSpPr>
        <p:spPr/>
        <p:txBody>
          <a:bodyPr/>
          <a:lstStyle/>
          <a:p>
            <a:fld id="{6DEEFC38-9F1D-F64B-A402-A9A479E8BA73}" type="slidenum">
              <a:rPr lang="en-US" smtClean="0"/>
              <a:pPr/>
              <a:t>32</a:t>
            </a:fld>
            <a:endParaRPr lang="en-US" dirty="0"/>
          </a:p>
        </p:txBody>
      </p:sp>
    </p:spTree>
    <p:extLst>
      <p:ext uri="{BB962C8B-B14F-4D97-AF65-F5344CB8AC3E}">
        <p14:creationId xmlns:p14="http://schemas.microsoft.com/office/powerpoint/2010/main" val="3583995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BD3BE-05BD-41B0-B51E-C7E8612C4F84}"/>
              </a:ext>
            </a:extLst>
          </p:cNvPr>
          <p:cNvSpPr>
            <a:spLocks noGrp="1"/>
          </p:cNvSpPr>
          <p:nvPr>
            <p:ph type="title"/>
          </p:nvPr>
        </p:nvSpPr>
        <p:spPr/>
        <p:txBody>
          <a:bodyPr/>
          <a:lstStyle/>
          <a:p>
            <a:r>
              <a:rPr lang="en-US" dirty="0"/>
              <a:t>Ultra-Premier</a:t>
            </a:r>
            <a:r>
              <a:rPr lang="en-US" baseline="30000" dirty="0"/>
              <a:t>SM</a:t>
            </a:r>
            <a:r>
              <a:rPr lang="en-US" dirty="0"/>
              <a:t> Annuity – Waiver of Withdrawal Charges</a:t>
            </a:r>
          </a:p>
        </p:txBody>
      </p:sp>
      <p:sp>
        <p:nvSpPr>
          <p:cNvPr id="3" name="Content Placeholder 2">
            <a:extLst>
              <a:ext uri="{FF2B5EF4-FFF2-40B4-BE49-F238E27FC236}">
                <a16:creationId xmlns:a16="http://schemas.microsoft.com/office/drawing/2014/main" id="{BBF09BB4-9D0B-4C69-8DE5-02B34DE420AA}"/>
              </a:ext>
            </a:extLst>
          </p:cNvPr>
          <p:cNvSpPr>
            <a:spLocks noGrp="1"/>
          </p:cNvSpPr>
          <p:nvPr>
            <p:ph idx="1"/>
          </p:nvPr>
        </p:nvSpPr>
        <p:spPr/>
        <p:txBody>
          <a:bodyPr/>
          <a:lstStyle/>
          <a:p>
            <a:pPr marL="0" indent="0">
              <a:spcAft>
                <a:spcPts val="300"/>
              </a:spcAft>
              <a:buNone/>
            </a:pPr>
            <a:r>
              <a:rPr lang="en-US" dirty="0"/>
              <a:t>Surrender charges or market value adjustment will </a:t>
            </a:r>
            <a:r>
              <a:rPr lang="en-US" dirty="0">
                <a:solidFill>
                  <a:srgbClr val="FF0000"/>
                </a:solidFill>
              </a:rPr>
              <a:t>NOT</a:t>
            </a:r>
            <a:r>
              <a:rPr lang="en-US" dirty="0"/>
              <a:t> apply if the withdrawal is for any of the following*:</a:t>
            </a:r>
          </a:p>
          <a:p>
            <a:pPr lvl="1">
              <a:spcAft>
                <a:spcPts val="300"/>
              </a:spcAft>
            </a:pPr>
            <a:r>
              <a:rPr lang="en-US" dirty="0"/>
              <a:t>Confinement to a Hospital, Nursing Home or Long-Term Care Facility</a:t>
            </a:r>
          </a:p>
          <a:p>
            <a:pPr lvl="1">
              <a:spcAft>
                <a:spcPts val="300"/>
              </a:spcAft>
            </a:pPr>
            <a:r>
              <a:rPr lang="en-US" dirty="0"/>
              <a:t>Unemployment</a:t>
            </a:r>
          </a:p>
          <a:p>
            <a:pPr lvl="1">
              <a:spcAft>
                <a:spcPts val="300"/>
              </a:spcAft>
            </a:pPr>
            <a:r>
              <a:rPr lang="en-US" dirty="0"/>
              <a:t>Disability</a:t>
            </a:r>
          </a:p>
          <a:p>
            <a:pPr lvl="1">
              <a:spcAft>
                <a:spcPts val="300"/>
              </a:spcAft>
            </a:pPr>
            <a:r>
              <a:rPr lang="en-US" dirty="0"/>
              <a:t>Terminal illness</a:t>
            </a:r>
          </a:p>
          <a:p>
            <a:pPr lvl="1">
              <a:spcAft>
                <a:spcPts val="300"/>
              </a:spcAft>
            </a:pPr>
            <a:r>
              <a:rPr lang="en-US" dirty="0"/>
              <a:t>Death of a Spouse or Minor Dependent</a:t>
            </a:r>
          </a:p>
          <a:p>
            <a:pPr lvl="1">
              <a:spcAft>
                <a:spcPts val="300"/>
              </a:spcAft>
            </a:pPr>
            <a:r>
              <a:rPr lang="en-US" dirty="0"/>
              <a:t>Damage to Residence</a:t>
            </a:r>
          </a:p>
          <a:p>
            <a:pPr lvl="1">
              <a:spcAft>
                <a:spcPts val="1200"/>
              </a:spcAft>
            </a:pPr>
            <a:r>
              <a:rPr lang="en-US" dirty="0"/>
              <a:t>Transplant Surgery</a:t>
            </a:r>
          </a:p>
          <a:p>
            <a:pPr marL="0" indent="0">
              <a:buNone/>
            </a:pPr>
            <a:r>
              <a:rPr lang="en-US" sz="1600" dirty="0"/>
              <a:t>* Waiver provisions have some restrictions and limitations which are described in the contract.  Not available in all states.</a:t>
            </a:r>
          </a:p>
          <a:p>
            <a:endParaRPr lang="en-US" dirty="0"/>
          </a:p>
        </p:txBody>
      </p:sp>
      <p:sp>
        <p:nvSpPr>
          <p:cNvPr id="4" name="Slide Number Placeholder 3">
            <a:extLst>
              <a:ext uri="{FF2B5EF4-FFF2-40B4-BE49-F238E27FC236}">
                <a16:creationId xmlns:a16="http://schemas.microsoft.com/office/drawing/2014/main" id="{702F8EFB-DB34-4E55-A646-90BC41D34293}"/>
              </a:ext>
            </a:extLst>
          </p:cNvPr>
          <p:cNvSpPr>
            <a:spLocks noGrp="1"/>
          </p:cNvSpPr>
          <p:nvPr>
            <p:ph type="sldNum" sz="quarter" idx="10"/>
          </p:nvPr>
        </p:nvSpPr>
        <p:spPr/>
        <p:txBody>
          <a:bodyPr/>
          <a:lstStyle/>
          <a:p>
            <a:fld id="{6DEEFC38-9F1D-F64B-A402-A9A479E8BA73}" type="slidenum">
              <a:rPr lang="en-US" smtClean="0"/>
              <a:pPr/>
              <a:t>33</a:t>
            </a:fld>
            <a:endParaRPr lang="en-US" dirty="0"/>
          </a:p>
        </p:txBody>
      </p:sp>
    </p:spTree>
    <p:extLst>
      <p:ext uri="{BB962C8B-B14F-4D97-AF65-F5344CB8AC3E}">
        <p14:creationId xmlns:p14="http://schemas.microsoft.com/office/powerpoint/2010/main" val="1020445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D7C7-7C21-4AEC-8AFC-7590C61C88B0}"/>
              </a:ext>
            </a:extLst>
          </p:cNvPr>
          <p:cNvSpPr>
            <a:spLocks noGrp="1"/>
          </p:cNvSpPr>
          <p:nvPr>
            <p:ph type="title"/>
          </p:nvPr>
        </p:nvSpPr>
        <p:spPr/>
        <p:txBody>
          <a:bodyPr/>
          <a:lstStyle/>
          <a:p>
            <a:r>
              <a:rPr lang="en-US" dirty="0"/>
              <a:t>Ultra-Premier</a:t>
            </a:r>
            <a:r>
              <a:rPr lang="en-US" baseline="30000" dirty="0"/>
              <a:t>SM</a:t>
            </a:r>
            <a:r>
              <a:rPr lang="en-US" dirty="0"/>
              <a:t> Annuity – Renewal Options</a:t>
            </a:r>
          </a:p>
        </p:txBody>
      </p:sp>
      <p:sp>
        <p:nvSpPr>
          <p:cNvPr id="3" name="Content Placeholder 2">
            <a:extLst>
              <a:ext uri="{FF2B5EF4-FFF2-40B4-BE49-F238E27FC236}">
                <a16:creationId xmlns:a16="http://schemas.microsoft.com/office/drawing/2014/main" id="{A5294CE6-B776-4348-B5E5-D4DEED30ED70}"/>
              </a:ext>
            </a:extLst>
          </p:cNvPr>
          <p:cNvSpPr>
            <a:spLocks noGrp="1"/>
          </p:cNvSpPr>
          <p:nvPr>
            <p:ph idx="1"/>
          </p:nvPr>
        </p:nvSpPr>
        <p:spPr/>
        <p:txBody>
          <a:bodyPr/>
          <a:lstStyle/>
          <a:p>
            <a:pPr marL="0" indent="0">
              <a:spcAft>
                <a:spcPts val="600"/>
              </a:spcAft>
              <a:buNone/>
            </a:pPr>
            <a:r>
              <a:rPr lang="en-US" dirty="0">
                <a:solidFill>
                  <a:schemeClr val="accent1"/>
                </a:solidFill>
              </a:rPr>
              <a:t>Ultra-Premier</a:t>
            </a:r>
            <a:r>
              <a:rPr lang="en-US" baseline="30000" dirty="0">
                <a:solidFill>
                  <a:schemeClr val="accent1"/>
                </a:solidFill>
              </a:rPr>
              <a:t>SM</a:t>
            </a:r>
            <a:r>
              <a:rPr lang="en-US" dirty="0">
                <a:solidFill>
                  <a:schemeClr val="accent1"/>
                </a:solidFill>
              </a:rPr>
              <a:t> Annuity</a:t>
            </a:r>
            <a:r>
              <a:rPr lang="en-US" dirty="0"/>
              <a:t> has a 30-day renewal period at the end of the multiyear guarantee period.  During this 30-day window, the owner of the annuity has three choices:</a:t>
            </a:r>
          </a:p>
          <a:p>
            <a:pPr marL="800100" lvl="1" indent="-457200">
              <a:spcAft>
                <a:spcPts val="600"/>
              </a:spcAft>
              <a:buFont typeface="+mj-lt"/>
              <a:buAutoNum type="arabicPeriod"/>
            </a:pPr>
            <a:r>
              <a:rPr lang="en-US" dirty="0"/>
              <a:t>Begin a new multiyear guarantee period of the same length (surrender charge schedule and market value adjustment provisions restart)</a:t>
            </a:r>
          </a:p>
          <a:p>
            <a:pPr marL="800100" lvl="1" indent="-457200">
              <a:spcAft>
                <a:spcPts val="600"/>
              </a:spcAft>
              <a:buFont typeface="+mj-lt"/>
              <a:buAutoNum type="arabicPeriod"/>
            </a:pPr>
            <a:r>
              <a:rPr lang="en-US" dirty="0"/>
              <a:t>Begin a one-year guarantee period (the surrender charge schedule and market value adjustment provisions no longer apply)</a:t>
            </a:r>
          </a:p>
          <a:p>
            <a:pPr marL="800100" lvl="1" indent="-457200">
              <a:buFont typeface="+mj-lt"/>
              <a:buAutoNum type="arabicPeriod"/>
            </a:pPr>
            <a:r>
              <a:rPr lang="en-US" dirty="0"/>
              <a:t>Surrender the contract or annuitize without any charges</a:t>
            </a:r>
          </a:p>
          <a:p>
            <a:endParaRPr lang="en-US" dirty="0"/>
          </a:p>
        </p:txBody>
      </p:sp>
      <p:sp>
        <p:nvSpPr>
          <p:cNvPr id="4" name="Slide Number Placeholder 3">
            <a:extLst>
              <a:ext uri="{FF2B5EF4-FFF2-40B4-BE49-F238E27FC236}">
                <a16:creationId xmlns:a16="http://schemas.microsoft.com/office/drawing/2014/main" id="{EAA5646D-6141-409C-955C-A9420ACD5082}"/>
              </a:ext>
            </a:extLst>
          </p:cNvPr>
          <p:cNvSpPr>
            <a:spLocks noGrp="1"/>
          </p:cNvSpPr>
          <p:nvPr>
            <p:ph type="sldNum" sz="quarter" idx="10"/>
          </p:nvPr>
        </p:nvSpPr>
        <p:spPr/>
        <p:txBody>
          <a:bodyPr/>
          <a:lstStyle/>
          <a:p>
            <a:fld id="{6DEEFC38-9F1D-F64B-A402-A9A479E8BA73}" type="slidenum">
              <a:rPr lang="en-US" smtClean="0"/>
              <a:pPr/>
              <a:t>34</a:t>
            </a:fld>
            <a:endParaRPr lang="en-US" dirty="0"/>
          </a:p>
        </p:txBody>
      </p:sp>
    </p:spTree>
    <p:extLst>
      <p:ext uri="{BB962C8B-B14F-4D97-AF65-F5344CB8AC3E}">
        <p14:creationId xmlns:p14="http://schemas.microsoft.com/office/powerpoint/2010/main" val="1921862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D7C7-7C21-4AEC-8AFC-7590C61C88B0}"/>
              </a:ext>
            </a:extLst>
          </p:cNvPr>
          <p:cNvSpPr>
            <a:spLocks noGrp="1"/>
          </p:cNvSpPr>
          <p:nvPr>
            <p:ph type="title"/>
          </p:nvPr>
        </p:nvSpPr>
        <p:spPr/>
        <p:txBody>
          <a:bodyPr/>
          <a:lstStyle/>
          <a:p>
            <a:r>
              <a:rPr lang="en-US" dirty="0"/>
              <a:t>Ultra-Premier</a:t>
            </a:r>
            <a:r>
              <a:rPr lang="en-US" baseline="30000" dirty="0"/>
              <a:t>SM</a:t>
            </a:r>
            <a:r>
              <a:rPr lang="en-US" dirty="0"/>
              <a:t> Annuity – Death Benefit</a:t>
            </a:r>
          </a:p>
        </p:txBody>
      </p:sp>
      <p:sp>
        <p:nvSpPr>
          <p:cNvPr id="3" name="Content Placeholder 2">
            <a:extLst>
              <a:ext uri="{FF2B5EF4-FFF2-40B4-BE49-F238E27FC236}">
                <a16:creationId xmlns:a16="http://schemas.microsoft.com/office/drawing/2014/main" id="{A5294CE6-B776-4348-B5E5-D4DEED30ED70}"/>
              </a:ext>
            </a:extLst>
          </p:cNvPr>
          <p:cNvSpPr>
            <a:spLocks noGrp="1"/>
          </p:cNvSpPr>
          <p:nvPr>
            <p:ph idx="1"/>
          </p:nvPr>
        </p:nvSpPr>
        <p:spPr/>
        <p:txBody>
          <a:bodyPr/>
          <a:lstStyle/>
          <a:p>
            <a:pPr marL="0" indent="0">
              <a:buNone/>
            </a:pPr>
            <a:r>
              <a:rPr lang="en-US" dirty="0"/>
              <a:t>The death benefit equals the accumulation value on the date of the owner’s death, minus any applicable premium taxes.  No withdrawal charges apply to the death benefit.</a:t>
            </a:r>
          </a:p>
        </p:txBody>
      </p:sp>
      <p:sp>
        <p:nvSpPr>
          <p:cNvPr id="4" name="Slide Number Placeholder 3">
            <a:extLst>
              <a:ext uri="{FF2B5EF4-FFF2-40B4-BE49-F238E27FC236}">
                <a16:creationId xmlns:a16="http://schemas.microsoft.com/office/drawing/2014/main" id="{EAA5646D-6141-409C-955C-A9420ACD5082}"/>
              </a:ext>
            </a:extLst>
          </p:cNvPr>
          <p:cNvSpPr>
            <a:spLocks noGrp="1"/>
          </p:cNvSpPr>
          <p:nvPr>
            <p:ph type="sldNum" sz="quarter" idx="10"/>
          </p:nvPr>
        </p:nvSpPr>
        <p:spPr/>
        <p:txBody>
          <a:bodyPr/>
          <a:lstStyle/>
          <a:p>
            <a:fld id="{6DEEFC38-9F1D-F64B-A402-A9A479E8BA73}" type="slidenum">
              <a:rPr lang="en-US" smtClean="0"/>
              <a:pPr/>
              <a:t>35</a:t>
            </a:fld>
            <a:endParaRPr lang="en-US" dirty="0"/>
          </a:p>
        </p:txBody>
      </p:sp>
    </p:spTree>
    <p:extLst>
      <p:ext uri="{BB962C8B-B14F-4D97-AF65-F5344CB8AC3E}">
        <p14:creationId xmlns:p14="http://schemas.microsoft.com/office/powerpoint/2010/main" val="2557244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D7C7-7C21-4AEC-8AFC-7590C61C88B0}"/>
              </a:ext>
            </a:extLst>
          </p:cNvPr>
          <p:cNvSpPr>
            <a:spLocks noGrp="1"/>
          </p:cNvSpPr>
          <p:nvPr>
            <p:ph type="title"/>
          </p:nvPr>
        </p:nvSpPr>
        <p:spPr/>
        <p:txBody>
          <a:bodyPr/>
          <a:lstStyle/>
          <a:p>
            <a:r>
              <a:rPr lang="en-US" dirty="0"/>
              <a:t>Ultra-Premier</a:t>
            </a:r>
            <a:r>
              <a:rPr lang="en-US" baseline="30000" dirty="0"/>
              <a:t>SM</a:t>
            </a:r>
            <a:r>
              <a:rPr lang="en-US" dirty="0"/>
              <a:t> Annuity – Maturity</a:t>
            </a:r>
          </a:p>
        </p:txBody>
      </p:sp>
      <p:sp>
        <p:nvSpPr>
          <p:cNvPr id="3" name="Content Placeholder 2">
            <a:extLst>
              <a:ext uri="{FF2B5EF4-FFF2-40B4-BE49-F238E27FC236}">
                <a16:creationId xmlns:a16="http://schemas.microsoft.com/office/drawing/2014/main" id="{A5294CE6-B776-4348-B5E5-D4DEED30ED70}"/>
              </a:ext>
            </a:extLst>
          </p:cNvPr>
          <p:cNvSpPr>
            <a:spLocks noGrp="1"/>
          </p:cNvSpPr>
          <p:nvPr>
            <p:ph idx="1"/>
          </p:nvPr>
        </p:nvSpPr>
        <p:spPr/>
        <p:txBody>
          <a:bodyPr/>
          <a:lstStyle/>
          <a:p>
            <a:pPr marL="0" indent="0">
              <a:buNone/>
            </a:pPr>
            <a:r>
              <a:rPr lang="en-US" dirty="0"/>
              <a:t>Contracts mature no later than the policy anniversary following the annuitant’s age 95.  At maturity, the policy owner must either annuitize or surrender the policy for its full surrender value.</a:t>
            </a:r>
          </a:p>
          <a:p>
            <a:pPr marL="0" indent="0">
              <a:buNone/>
            </a:pPr>
            <a:endParaRPr lang="en-US" dirty="0"/>
          </a:p>
          <a:p>
            <a:pPr marL="0" indent="0">
              <a:buNone/>
            </a:pPr>
            <a:r>
              <a:rPr lang="en-US" dirty="0"/>
              <a:t>The contract owner may elect to annuitize earlier than the maturity date.</a:t>
            </a:r>
          </a:p>
        </p:txBody>
      </p:sp>
      <p:sp>
        <p:nvSpPr>
          <p:cNvPr id="4" name="Slide Number Placeholder 3">
            <a:extLst>
              <a:ext uri="{FF2B5EF4-FFF2-40B4-BE49-F238E27FC236}">
                <a16:creationId xmlns:a16="http://schemas.microsoft.com/office/drawing/2014/main" id="{EAA5646D-6141-409C-955C-A9420ACD5082}"/>
              </a:ext>
            </a:extLst>
          </p:cNvPr>
          <p:cNvSpPr>
            <a:spLocks noGrp="1"/>
          </p:cNvSpPr>
          <p:nvPr>
            <p:ph type="sldNum" sz="quarter" idx="10"/>
          </p:nvPr>
        </p:nvSpPr>
        <p:spPr/>
        <p:txBody>
          <a:bodyPr/>
          <a:lstStyle/>
          <a:p>
            <a:fld id="{6DEEFC38-9F1D-F64B-A402-A9A479E8BA73}" type="slidenum">
              <a:rPr lang="en-US" smtClean="0"/>
              <a:pPr/>
              <a:t>36</a:t>
            </a:fld>
            <a:endParaRPr lang="en-US" dirty="0"/>
          </a:p>
        </p:txBody>
      </p:sp>
    </p:spTree>
    <p:extLst>
      <p:ext uri="{BB962C8B-B14F-4D97-AF65-F5344CB8AC3E}">
        <p14:creationId xmlns:p14="http://schemas.microsoft.com/office/powerpoint/2010/main" val="2799527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AAA82A-02E4-41D9-80D8-0356E9279F06}"/>
              </a:ext>
            </a:extLst>
          </p:cNvPr>
          <p:cNvSpPr>
            <a:spLocks noGrp="1"/>
          </p:cNvSpPr>
          <p:nvPr>
            <p:ph type="sldNum" sz="quarter" idx="10"/>
          </p:nvPr>
        </p:nvSpPr>
        <p:spPr/>
        <p:txBody>
          <a:bodyPr/>
          <a:lstStyle/>
          <a:p>
            <a:fld id="{6DEEFC38-9F1D-F64B-A402-A9A479E8BA73}" type="slidenum">
              <a:rPr lang="en-US" smtClean="0"/>
              <a:pPr/>
              <a:t>37</a:t>
            </a:fld>
            <a:endParaRPr lang="en-US" dirty="0"/>
          </a:p>
        </p:txBody>
      </p:sp>
      <p:sp>
        <p:nvSpPr>
          <p:cNvPr id="6" name="Title 1">
            <a:extLst>
              <a:ext uri="{FF2B5EF4-FFF2-40B4-BE49-F238E27FC236}">
                <a16:creationId xmlns:a16="http://schemas.microsoft.com/office/drawing/2014/main" id="{F217F1B3-5BC2-47C4-BCE0-CBE99A35C587}"/>
              </a:ext>
            </a:extLst>
          </p:cNvPr>
          <p:cNvSpPr txBox="1">
            <a:spLocks/>
          </p:cNvSpPr>
          <p:nvPr/>
        </p:nvSpPr>
        <p:spPr bwMode="auto">
          <a:xfrm>
            <a:off x="520302" y="1913820"/>
            <a:ext cx="8090048" cy="57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3419" rtl="0" eaLnBrk="1" fontAlgn="base" hangingPunct="1">
              <a:lnSpc>
                <a:spcPct val="90000"/>
              </a:lnSpc>
              <a:spcBef>
                <a:spcPct val="0"/>
              </a:spcBef>
              <a:spcAft>
                <a:spcPct val="0"/>
              </a:spcAft>
              <a:defRPr sz="2400" kern="1200">
                <a:solidFill>
                  <a:srgbClr val="0263A7"/>
                </a:solidFill>
                <a:latin typeface="+mj-lt"/>
                <a:ea typeface="+mj-ea"/>
                <a:cs typeface="+mj-cs"/>
              </a:defRPr>
            </a:lvl1pPr>
            <a:lvl2pPr algn="l" defTabSz="683419" rtl="0" eaLnBrk="1" fontAlgn="base" hangingPunct="1">
              <a:lnSpc>
                <a:spcPct val="90000"/>
              </a:lnSpc>
              <a:spcBef>
                <a:spcPct val="0"/>
              </a:spcBef>
              <a:spcAft>
                <a:spcPct val="0"/>
              </a:spcAft>
              <a:defRPr sz="2400">
                <a:solidFill>
                  <a:srgbClr val="0263A7"/>
                </a:solidFill>
                <a:latin typeface="Arial" charset="0"/>
              </a:defRPr>
            </a:lvl2pPr>
            <a:lvl3pPr algn="l" defTabSz="683419" rtl="0" eaLnBrk="1" fontAlgn="base" hangingPunct="1">
              <a:lnSpc>
                <a:spcPct val="90000"/>
              </a:lnSpc>
              <a:spcBef>
                <a:spcPct val="0"/>
              </a:spcBef>
              <a:spcAft>
                <a:spcPct val="0"/>
              </a:spcAft>
              <a:defRPr sz="2400">
                <a:solidFill>
                  <a:srgbClr val="0263A7"/>
                </a:solidFill>
                <a:latin typeface="Arial" charset="0"/>
              </a:defRPr>
            </a:lvl3pPr>
            <a:lvl4pPr algn="l" defTabSz="683419" rtl="0" eaLnBrk="1" fontAlgn="base" hangingPunct="1">
              <a:lnSpc>
                <a:spcPct val="90000"/>
              </a:lnSpc>
              <a:spcBef>
                <a:spcPct val="0"/>
              </a:spcBef>
              <a:spcAft>
                <a:spcPct val="0"/>
              </a:spcAft>
              <a:defRPr sz="2400">
                <a:solidFill>
                  <a:srgbClr val="0263A7"/>
                </a:solidFill>
                <a:latin typeface="Arial" charset="0"/>
              </a:defRPr>
            </a:lvl4pPr>
            <a:lvl5pPr algn="l" defTabSz="683419" rtl="0" eaLnBrk="1" fontAlgn="base" hangingPunct="1">
              <a:lnSpc>
                <a:spcPct val="90000"/>
              </a:lnSpc>
              <a:spcBef>
                <a:spcPct val="0"/>
              </a:spcBef>
              <a:spcAft>
                <a:spcPct val="0"/>
              </a:spcAft>
              <a:defRPr sz="2400">
                <a:solidFill>
                  <a:srgbClr val="0263A7"/>
                </a:solidFill>
                <a:latin typeface="Arial" charset="0"/>
              </a:defRPr>
            </a:lvl5pPr>
            <a:lvl6pPr marL="342892" algn="l" defTabSz="684593" rtl="0" eaLnBrk="1" fontAlgn="base" hangingPunct="1">
              <a:lnSpc>
                <a:spcPct val="90000"/>
              </a:lnSpc>
              <a:spcBef>
                <a:spcPct val="0"/>
              </a:spcBef>
              <a:spcAft>
                <a:spcPct val="0"/>
              </a:spcAft>
              <a:defRPr sz="2400">
                <a:solidFill>
                  <a:srgbClr val="0263A7"/>
                </a:solidFill>
                <a:latin typeface="Arial" charset="0"/>
              </a:defRPr>
            </a:lvl6pPr>
            <a:lvl7pPr marL="685783" algn="l" defTabSz="684593" rtl="0" eaLnBrk="1" fontAlgn="base" hangingPunct="1">
              <a:lnSpc>
                <a:spcPct val="90000"/>
              </a:lnSpc>
              <a:spcBef>
                <a:spcPct val="0"/>
              </a:spcBef>
              <a:spcAft>
                <a:spcPct val="0"/>
              </a:spcAft>
              <a:defRPr sz="2400">
                <a:solidFill>
                  <a:srgbClr val="0263A7"/>
                </a:solidFill>
                <a:latin typeface="Arial" charset="0"/>
              </a:defRPr>
            </a:lvl7pPr>
            <a:lvl8pPr marL="1028675" algn="l" defTabSz="684593" rtl="0" eaLnBrk="1" fontAlgn="base" hangingPunct="1">
              <a:lnSpc>
                <a:spcPct val="90000"/>
              </a:lnSpc>
              <a:spcBef>
                <a:spcPct val="0"/>
              </a:spcBef>
              <a:spcAft>
                <a:spcPct val="0"/>
              </a:spcAft>
              <a:defRPr sz="2400">
                <a:solidFill>
                  <a:srgbClr val="0263A7"/>
                </a:solidFill>
                <a:latin typeface="Arial" charset="0"/>
              </a:defRPr>
            </a:lvl8pPr>
            <a:lvl9pPr marL="1371566" algn="l" defTabSz="684593" rtl="0" eaLnBrk="1" fontAlgn="base" hangingPunct="1">
              <a:lnSpc>
                <a:spcPct val="90000"/>
              </a:lnSpc>
              <a:spcBef>
                <a:spcPct val="0"/>
              </a:spcBef>
              <a:spcAft>
                <a:spcPct val="0"/>
              </a:spcAft>
              <a:defRPr sz="2400">
                <a:solidFill>
                  <a:srgbClr val="0263A7"/>
                </a:solidFill>
                <a:latin typeface="Arial" charset="0"/>
              </a:defRPr>
            </a:lvl9pPr>
          </a:lstStyle>
          <a:p>
            <a:r>
              <a:rPr lang="en-US" dirty="0"/>
              <a:t>&gt; Ultra-Secure</a:t>
            </a:r>
            <a:r>
              <a:rPr lang="en-US" baseline="30000" dirty="0"/>
              <a:t>®</a:t>
            </a:r>
            <a:r>
              <a:rPr lang="en-US" dirty="0"/>
              <a:t> Plus</a:t>
            </a:r>
          </a:p>
        </p:txBody>
      </p:sp>
    </p:spTree>
    <p:extLst>
      <p:ext uri="{BB962C8B-B14F-4D97-AF65-F5344CB8AC3E}">
        <p14:creationId xmlns:p14="http://schemas.microsoft.com/office/powerpoint/2010/main" val="3866679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Ultra-Secure</a:t>
            </a:r>
            <a:r>
              <a:rPr lang="en-US" baseline="30000" dirty="0"/>
              <a:t>®</a:t>
            </a:r>
            <a:r>
              <a:rPr lang="en-US" dirty="0"/>
              <a:t> Plus</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p:txBody>
          <a:bodyPr/>
          <a:lstStyle/>
          <a:p>
            <a:pPr marL="0" indent="0">
              <a:buNone/>
            </a:pPr>
            <a:r>
              <a:rPr lang="en-US" dirty="0">
                <a:solidFill>
                  <a:schemeClr val="accent1"/>
                </a:solidFill>
              </a:rPr>
              <a:t>Ultra-Secure</a:t>
            </a:r>
            <a:r>
              <a:rPr lang="en-US" baseline="30000" dirty="0">
                <a:solidFill>
                  <a:schemeClr val="accent1"/>
                </a:solidFill>
              </a:rPr>
              <a:t>®</a:t>
            </a:r>
            <a:r>
              <a:rPr lang="en-US" dirty="0">
                <a:solidFill>
                  <a:schemeClr val="accent1"/>
                </a:solidFill>
              </a:rPr>
              <a:t> Plus </a:t>
            </a:r>
            <a:r>
              <a:rPr lang="en-US" dirty="0"/>
              <a:t>is a single premium deferred annuity (SPDA) with either a five-year or a seven-year rate guarantee. It is considered a multi-year guarantee annuity, or MYGA.</a:t>
            </a:r>
          </a:p>
          <a:p>
            <a:pPr marL="0" indent="0">
              <a:buNone/>
            </a:pPr>
            <a:endParaRPr lang="en-US" dirty="0"/>
          </a:p>
          <a:p>
            <a:pPr marL="0" indent="0">
              <a:buNone/>
            </a:pPr>
            <a:r>
              <a:rPr lang="en-US" dirty="0"/>
              <a:t>It is designed for long-term tax-deferred growth that can be used to accumulate both tax-qualified and nonqualified funds with a competitive long-term interest rate.</a:t>
            </a:r>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38</a:t>
            </a:fld>
            <a:endParaRPr lang="en-US" dirty="0"/>
          </a:p>
        </p:txBody>
      </p:sp>
    </p:spTree>
    <p:extLst>
      <p:ext uri="{BB962C8B-B14F-4D97-AF65-F5344CB8AC3E}">
        <p14:creationId xmlns:p14="http://schemas.microsoft.com/office/powerpoint/2010/main" val="1072720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26C3-83A2-4061-9EC8-383A47E0991E}"/>
              </a:ext>
            </a:extLst>
          </p:cNvPr>
          <p:cNvSpPr>
            <a:spLocks noGrp="1"/>
          </p:cNvSpPr>
          <p:nvPr>
            <p:ph type="title"/>
          </p:nvPr>
        </p:nvSpPr>
        <p:spPr/>
        <p:txBody>
          <a:bodyPr/>
          <a:lstStyle/>
          <a:p>
            <a:r>
              <a:rPr lang="en-US" dirty="0"/>
              <a:t>Ultra-Secure</a:t>
            </a:r>
            <a:r>
              <a:rPr lang="en-US" baseline="30000" dirty="0"/>
              <a:t>®</a:t>
            </a:r>
            <a:r>
              <a:rPr lang="en-US" dirty="0"/>
              <a:t> Plus</a:t>
            </a:r>
          </a:p>
        </p:txBody>
      </p:sp>
      <p:sp>
        <p:nvSpPr>
          <p:cNvPr id="3" name="Content Placeholder 2">
            <a:extLst>
              <a:ext uri="{FF2B5EF4-FFF2-40B4-BE49-F238E27FC236}">
                <a16:creationId xmlns:a16="http://schemas.microsoft.com/office/drawing/2014/main" id="{51CDE9A7-6ECA-4328-B61F-1C726BC5DD0A}"/>
              </a:ext>
            </a:extLst>
          </p:cNvPr>
          <p:cNvSpPr>
            <a:spLocks noGrp="1"/>
          </p:cNvSpPr>
          <p:nvPr>
            <p:ph idx="1"/>
          </p:nvPr>
        </p:nvSpPr>
        <p:spPr>
          <a:xfrm>
            <a:off x="357188" y="781050"/>
            <a:ext cx="8266510" cy="3581400"/>
          </a:xfrm>
        </p:spPr>
        <p:txBody>
          <a:bodyPr/>
          <a:lstStyle/>
          <a:p>
            <a:pPr marL="0" indent="0">
              <a:buNone/>
            </a:pPr>
            <a:r>
              <a:rPr lang="en-US" dirty="0"/>
              <a:t>Issue ages:</a:t>
            </a:r>
          </a:p>
          <a:p>
            <a:r>
              <a:rPr lang="en-US" dirty="0"/>
              <a:t>5-year: 0-89</a:t>
            </a:r>
          </a:p>
          <a:p>
            <a:r>
              <a:rPr lang="en-US" dirty="0"/>
              <a:t>7-year: 0-88</a:t>
            </a:r>
          </a:p>
          <a:p>
            <a:pPr marL="0" indent="0">
              <a:buNone/>
            </a:pPr>
            <a:endParaRPr lang="en-US" sz="800" dirty="0"/>
          </a:p>
          <a:p>
            <a:pPr marL="0" indent="0">
              <a:buNone/>
            </a:pPr>
            <a:r>
              <a:rPr lang="en-US" dirty="0"/>
              <a:t>Premiums:</a:t>
            </a:r>
          </a:p>
          <a:p>
            <a:r>
              <a:rPr lang="en-US" dirty="0"/>
              <a:t>$5,000 is the minimum purchase amount</a:t>
            </a:r>
          </a:p>
          <a:p>
            <a:r>
              <a:rPr lang="en-US" dirty="0"/>
              <a:t>$3 million is the maximum purchase amount.  Higher amounts are possible but require home office approval.</a:t>
            </a:r>
          </a:p>
          <a:p>
            <a:r>
              <a:rPr lang="en-US" dirty="0"/>
              <a:t>Policy additions are allowed within the first policy year only, with a minimum amount of $500 per addition.</a:t>
            </a:r>
          </a:p>
        </p:txBody>
      </p:sp>
      <p:sp>
        <p:nvSpPr>
          <p:cNvPr id="4" name="Slide Number Placeholder 3">
            <a:extLst>
              <a:ext uri="{FF2B5EF4-FFF2-40B4-BE49-F238E27FC236}">
                <a16:creationId xmlns:a16="http://schemas.microsoft.com/office/drawing/2014/main" id="{FD4F3F8C-6480-45B2-8037-B343AE421686}"/>
              </a:ext>
            </a:extLst>
          </p:cNvPr>
          <p:cNvSpPr>
            <a:spLocks noGrp="1"/>
          </p:cNvSpPr>
          <p:nvPr>
            <p:ph type="sldNum" sz="quarter" idx="10"/>
          </p:nvPr>
        </p:nvSpPr>
        <p:spPr/>
        <p:txBody>
          <a:bodyPr/>
          <a:lstStyle/>
          <a:p>
            <a:fld id="{6DEEFC38-9F1D-F64B-A402-A9A479E8BA73}" type="slidenum">
              <a:rPr lang="en-US" smtClean="0"/>
              <a:pPr/>
              <a:t>39</a:t>
            </a:fld>
            <a:endParaRPr lang="en-US" dirty="0"/>
          </a:p>
        </p:txBody>
      </p:sp>
    </p:spTree>
    <p:extLst>
      <p:ext uri="{BB962C8B-B14F-4D97-AF65-F5344CB8AC3E}">
        <p14:creationId xmlns:p14="http://schemas.microsoft.com/office/powerpoint/2010/main" val="3000729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7B54C-472F-4A7E-9BF2-E7FDC1C5F288}"/>
              </a:ext>
            </a:extLst>
          </p:cNvPr>
          <p:cNvSpPr>
            <a:spLocks noGrp="1"/>
          </p:cNvSpPr>
          <p:nvPr>
            <p:ph type="title"/>
          </p:nvPr>
        </p:nvSpPr>
        <p:spPr/>
        <p:txBody>
          <a:bodyPr/>
          <a:lstStyle/>
          <a:p>
            <a:r>
              <a:rPr lang="en-US" dirty="0"/>
              <a:t>Ultra-Secure</a:t>
            </a:r>
            <a:r>
              <a:rPr lang="en-US" baseline="30000" dirty="0"/>
              <a:t>®</a:t>
            </a:r>
            <a:r>
              <a:rPr lang="en-US" dirty="0"/>
              <a:t> Plus – Crediting Rates</a:t>
            </a:r>
          </a:p>
        </p:txBody>
      </p:sp>
      <p:sp>
        <p:nvSpPr>
          <p:cNvPr id="3" name="Content Placeholder 2">
            <a:extLst>
              <a:ext uri="{FF2B5EF4-FFF2-40B4-BE49-F238E27FC236}">
                <a16:creationId xmlns:a16="http://schemas.microsoft.com/office/drawing/2014/main" id="{0DD7DEAA-786B-43FF-A440-7F257671CA3C}"/>
              </a:ext>
            </a:extLst>
          </p:cNvPr>
          <p:cNvSpPr>
            <a:spLocks noGrp="1"/>
          </p:cNvSpPr>
          <p:nvPr>
            <p:ph idx="1"/>
          </p:nvPr>
        </p:nvSpPr>
        <p:spPr/>
        <p:txBody>
          <a:bodyPr/>
          <a:lstStyle/>
          <a:p>
            <a:pPr marL="0" indent="0">
              <a:buNone/>
            </a:pPr>
            <a:endParaRPr lang="en-US" dirty="0"/>
          </a:p>
          <a:p>
            <a:pPr marL="0" indent="0">
              <a:spcAft>
                <a:spcPts val="1200"/>
              </a:spcAft>
              <a:buNone/>
            </a:pPr>
            <a:r>
              <a:rPr lang="en-US" dirty="0">
                <a:solidFill>
                  <a:schemeClr val="accent1"/>
                </a:solidFill>
              </a:rPr>
              <a:t>Ultra-Secure</a:t>
            </a:r>
            <a:r>
              <a:rPr lang="en-US" baseline="30000" dirty="0">
                <a:solidFill>
                  <a:schemeClr val="accent1"/>
                </a:solidFill>
              </a:rPr>
              <a:t>®</a:t>
            </a:r>
            <a:r>
              <a:rPr lang="en-US" dirty="0">
                <a:solidFill>
                  <a:schemeClr val="accent1"/>
                </a:solidFill>
              </a:rPr>
              <a:t> Plus </a:t>
            </a:r>
            <a:r>
              <a:rPr lang="en-US" dirty="0"/>
              <a:t>interest crediting rates:</a:t>
            </a:r>
          </a:p>
          <a:p>
            <a:pPr lvl="1">
              <a:spcAft>
                <a:spcPts val="1200"/>
              </a:spcAft>
            </a:pPr>
            <a:r>
              <a:rPr lang="en-US" dirty="0"/>
              <a:t>Client chooses either a five- or seven-year fixed rate guarantee period</a:t>
            </a:r>
          </a:p>
          <a:p>
            <a:pPr lvl="1"/>
            <a:r>
              <a:rPr lang="en-US" dirty="0"/>
              <a:t>An additional 0.15%* is added to the crediting rate when accumulation values are $50,000 or higher </a:t>
            </a:r>
          </a:p>
          <a:p>
            <a:pPr marL="0" indent="0">
              <a:buNone/>
            </a:pPr>
            <a:endParaRPr lang="en-US" dirty="0"/>
          </a:p>
          <a:p>
            <a:pPr marL="0" indent="0">
              <a:buNone/>
            </a:pPr>
            <a:endParaRPr lang="en-US" dirty="0"/>
          </a:p>
          <a:p>
            <a:pPr marL="0" indent="0">
              <a:buNone/>
            </a:pPr>
            <a:endParaRPr lang="en-US" dirty="0"/>
          </a:p>
          <a:p>
            <a:pPr marL="0" indent="0">
              <a:buNone/>
            </a:pPr>
            <a:r>
              <a:rPr lang="en-US" sz="1200" dirty="0"/>
              <a:t>         * Additional rate subject to change.</a:t>
            </a:r>
          </a:p>
        </p:txBody>
      </p:sp>
      <p:sp>
        <p:nvSpPr>
          <p:cNvPr id="4" name="Slide Number Placeholder 3">
            <a:extLst>
              <a:ext uri="{FF2B5EF4-FFF2-40B4-BE49-F238E27FC236}">
                <a16:creationId xmlns:a16="http://schemas.microsoft.com/office/drawing/2014/main" id="{773D4B74-4888-4146-A0BF-ECF82FA4502A}"/>
              </a:ext>
            </a:extLst>
          </p:cNvPr>
          <p:cNvSpPr>
            <a:spLocks noGrp="1"/>
          </p:cNvSpPr>
          <p:nvPr>
            <p:ph type="sldNum" sz="quarter" idx="10"/>
          </p:nvPr>
        </p:nvSpPr>
        <p:spPr/>
        <p:txBody>
          <a:bodyPr/>
          <a:lstStyle/>
          <a:p>
            <a:fld id="{6DEEFC38-9F1D-F64B-A402-A9A479E8BA73}" type="slidenum">
              <a:rPr lang="en-US" smtClean="0"/>
              <a:pPr/>
              <a:t>40</a:t>
            </a:fld>
            <a:endParaRPr lang="en-US" dirty="0"/>
          </a:p>
        </p:txBody>
      </p:sp>
    </p:spTree>
    <p:extLst>
      <p:ext uri="{BB962C8B-B14F-4D97-AF65-F5344CB8AC3E}">
        <p14:creationId xmlns:p14="http://schemas.microsoft.com/office/powerpoint/2010/main" val="3132276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0571-6823-4A07-8FEC-CDBDBCD2EF95}"/>
              </a:ext>
            </a:extLst>
          </p:cNvPr>
          <p:cNvSpPr>
            <a:spLocks noGrp="1"/>
          </p:cNvSpPr>
          <p:nvPr>
            <p:ph type="title"/>
          </p:nvPr>
        </p:nvSpPr>
        <p:spPr/>
        <p:txBody>
          <a:bodyPr/>
          <a:lstStyle/>
          <a:p>
            <a:r>
              <a:rPr lang="en-US" dirty="0"/>
              <a:t>Ultra-Secure</a:t>
            </a:r>
            <a:r>
              <a:rPr lang="en-US" baseline="30000" dirty="0"/>
              <a:t>®</a:t>
            </a:r>
            <a:r>
              <a:rPr lang="en-US" dirty="0"/>
              <a:t> Plus – Surrender Charges</a:t>
            </a:r>
          </a:p>
        </p:txBody>
      </p:sp>
      <p:sp>
        <p:nvSpPr>
          <p:cNvPr id="3" name="Content Placeholder 2">
            <a:extLst>
              <a:ext uri="{FF2B5EF4-FFF2-40B4-BE49-F238E27FC236}">
                <a16:creationId xmlns:a16="http://schemas.microsoft.com/office/drawing/2014/main" id="{03E46635-93D7-4F71-8B85-91D987002AFE}"/>
              </a:ext>
            </a:extLst>
          </p:cNvPr>
          <p:cNvSpPr>
            <a:spLocks noGrp="1"/>
          </p:cNvSpPr>
          <p:nvPr>
            <p:ph idx="1"/>
          </p:nvPr>
        </p:nvSpPr>
        <p:spPr/>
        <p:txBody>
          <a:bodyPr/>
          <a:lstStyle/>
          <a:p>
            <a:pPr marL="0" indent="0">
              <a:buNone/>
            </a:pPr>
            <a:r>
              <a:rPr lang="en-US" dirty="0"/>
              <a:t>“Free Withdrawals” – Annual withdrawals of up to 10% of the account value with no surrender charge are available immediately.</a:t>
            </a:r>
          </a:p>
          <a:p>
            <a:pPr marL="0" indent="0">
              <a:buNone/>
            </a:pPr>
            <a:endParaRPr lang="en-US" dirty="0"/>
          </a:p>
          <a:p>
            <a:pPr marL="0" indent="0">
              <a:buNone/>
            </a:pPr>
            <a:r>
              <a:rPr lang="en-US" b="1" dirty="0"/>
              <a:t>Surrender Charges</a:t>
            </a:r>
          </a:p>
        </p:txBody>
      </p:sp>
      <p:sp>
        <p:nvSpPr>
          <p:cNvPr id="4" name="Slide Number Placeholder 3">
            <a:extLst>
              <a:ext uri="{FF2B5EF4-FFF2-40B4-BE49-F238E27FC236}">
                <a16:creationId xmlns:a16="http://schemas.microsoft.com/office/drawing/2014/main" id="{359619F7-DC86-4B72-BD52-D236F96B134B}"/>
              </a:ext>
            </a:extLst>
          </p:cNvPr>
          <p:cNvSpPr>
            <a:spLocks noGrp="1"/>
          </p:cNvSpPr>
          <p:nvPr>
            <p:ph type="sldNum" sz="quarter" idx="10"/>
          </p:nvPr>
        </p:nvSpPr>
        <p:spPr/>
        <p:txBody>
          <a:bodyPr/>
          <a:lstStyle/>
          <a:p>
            <a:fld id="{6DEEFC38-9F1D-F64B-A402-A9A479E8BA73}" type="slidenum">
              <a:rPr lang="en-US" smtClean="0"/>
              <a:pPr/>
              <a:t>41</a:t>
            </a:fld>
            <a:endParaRPr lang="en-US" dirty="0"/>
          </a:p>
        </p:txBody>
      </p:sp>
      <p:graphicFrame>
        <p:nvGraphicFramePr>
          <p:cNvPr id="5" name="Table 4">
            <a:extLst>
              <a:ext uri="{FF2B5EF4-FFF2-40B4-BE49-F238E27FC236}">
                <a16:creationId xmlns:a16="http://schemas.microsoft.com/office/drawing/2014/main" id="{1D182F7A-7B54-4F4A-B77B-57D32C6C2473}"/>
              </a:ext>
            </a:extLst>
          </p:cNvPr>
          <p:cNvGraphicFramePr>
            <a:graphicFrameLocks noGrp="1"/>
          </p:cNvGraphicFramePr>
          <p:nvPr>
            <p:extLst>
              <p:ext uri="{D42A27DB-BD31-4B8C-83A1-F6EECF244321}">
                <p14:modId xmlns:p14="http://schemas.microsoft.com/office/powerpoint/2010/main" val="2538553773"/>
              </p:ext>
            </p:extLst>
          </p:nvPr>
        </p:nvGraphicFramePr>
        <p:xfrm>
          <a:off x="532957" y="2471833"/>
          <a:ext cx="6089904" cy="741680"/>
        </p:xfrm>
        <a:graphic>
          <a:graphicData uri="http://schemas.openxmlformats.org/drawingml/2006/table">
            <a:tbl>
              <a:tblPr firstRow="1" bandRow="1">
                <a:tableStyleId>{5C22544A-7EE6-4342-B048-85BDC9FD1C3A}</a:tableStyleId>
              </a:tblPr>
              <a:tblGrid>
                <a:gridCol w="1014984">
                  <a:extLst>
                    <a:ext uri="{9D8B030D-6E8A-4147-A177-3AD203B41FA5}">
                      <a16:colId xmlns:a16="http://schemas.microsoft.com/office/drawing/2014/main" val="4060559591"/>
                    </a:ext>
                  </a:extLst>
                </a:gridCol>
                <a:gridCol w="1014984">
                  <a:extLst>
                    <a:ext uri="{9D8B030D-6E8A-4147-A177-3AD203B41FA5}">
                      <a16:colId xmlns:a16="http://schemas.microsoft.com/office/drawing/2014/main" val="3835287990"/>
                    </a:ext>
                  </a:extLst>
                </a:gridCol>
                <a:gridCol w="1014984">
                  <a:extLst>
                    <a:ext uri="{9D8B030D-6E8A-4147-A177-3AD203B41FA5}">
                      <a16:colId xmlns:a16="http://schemas.microsoft.com/office/drawing/2014/main" val="3484208927"/>
                    </a:ext>
                  </a:extLst>
                </a:gridCol>
                <a:gridCol w="1014984">
                  <a:extLst>
                    <a:ext uri="{9D8B030D-6E8A-4147-A177-3AD203B41FA5}">
                      <a16:colId xmlns:a16="http://schemas.microsoft.com/office/drawing/2014/main" val="4179394854"/>
                    </a:ext>
                  </a:extLst>
                </a:gridCol>
                <a:gridCol w="1014984">
                  <a:extLst>
                    <a:ext uri="{9D8B030D-6E8A-4147-A177-3AD203B41FA5}">
                      <a16:colId xmlns:a16="http://schemas.microsoft.com/office/drawing/2014/main" val="533129184"/>
                    </a:ext>
                  </a:extLst>
                </a:gridCol>
                <a:gridCol w="1014984">
                  <a:extLst>
                    <a:ext uri="{9D8B030D-6E8A-4147-A177-3AD203B41FA5}">
                      <a16:colId xmlns:a16="http://schemas.microsoft.com/office/drawing/2014/main" val="2961592127"/>
                    </a:ext>
                  </a:extLst>
                </a:gridCol>
              </a:tblGrid>
              <a:tr h="370840">
                <a:tc>
                  <a:txBody>
                    <a:bodyPr/>
                    <a:lstStyle/>
                    <a:p>
                      <a:r>
                        <a:rPr lang="en-US" dirty="0"/>
                        <a:t>5-Year</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extLst>
                  <a:ext uri="{0D108BD9-81ED-4DB2-BD59-A6C34878D82A}">
                    <a16:rowId xmlns:a16="http://schemas.microsoft.com/office/drawing/2014/main" val="3775597566"/>
                  </a:ext>
                </a:extLst>
              </a:tr>
              <a:tr h="370840">
                <a:tc>
                  <a:txBody>
                    <a:bodyPr/>
                    <a:lstStyle/>
                    <a:p>
                      <a:r>
                        <a:rPr lang="en-US" dirty="0"/>
                        <a:t>Charge</a:t>
                      </a:r>
                    </a:p>
                  </a:txBody>
                  <a:tcPr/>
                </a:tc>
                <a:tc>
                  <a:txBody>
                    <a:bodyPr/>
                    <a:lstStyle/>
                    <a:p>
                      <a:pPr algn="ctr"/>
                      <a:r>
                        <a:rPr lang="en-US" dirty="0"/>
                        <a:t>6%</a:t>
                      </a:r>
                    </a:p>
                  </a:txBody>
                  <a:tcPr/>
                </a:tc>
                <a:tc>
                  <a:txBody>
                    <a:bodyPr/>
                    <a:lstStyle/>
                    <a:p>
                      <a:pPr algn="ctr"/>
                      <a:r>
                        <a:rPr lang="en-US" dirty="0"/>
                        <a:t>6%</a:t>
                      </a:r>
                    </a:p>
                  </a:txBody>
                  <a:tcPr/>
                </a:tc>
                <a:tc>
                  <a:txBody>
                    <a:bodyPr/>
                    <a:lstStyle/>
                    <a:p>
                      <a:pPr algn="ctr"/>
                      <a:r>
                        <a:rPr lang="en-US" dirty="0"/>
                        <a:t>6%</a:t>
                      </a:r>
                    </a:p>
                  </a:txBody>
                  <a:tcPr/>
                </a:tc>
                <a:tc>
                  <a:txBody>
                    <a:bodyPr/>
                    <a:lstStyle/>
                    <a:p>
                      <a:pPr algn="ctr"/>
                      <a:r>
                        <a:rPr lang="en-US" dirty="0"/>
                        <a:t>6%</a:t>
                      </a:r>
                    </a:p>
                  </a:txBody>
                  <a:tcPr/>
                </a:tc>
                <a:tc>
                  <a:txBody>
                    <a:bodyPr/>
                    <a:lstStyle/>
                    <a:p>
                      <a:pPr algn="ctr"/>
                      <a:r>
                        <a:rPr lang="en-US" dirty="0"/>
                        <a:t>5%</a:t>
                      </a:r>
                    </a:p>
                  </a:txBody>
                  <a:tcPr/>
                </a:tc>
                <a:extLst>
                  <a:ext uri="{0D108BD9-81ED-4DB2-BD59-A6C34878D82A}">
                    <a16:rowId xmlns:a16="http://schemas.microsoft.com/office/drawing/2014/main" val="990737127"/>
                  </a:ext>
                </a:extLst>
              </a:tr>
            </a:tbl>
          </a:graphicData>
        </a:graphic>
      </p:graphicFrame>
      <p:graphicFrame>
        <p:nvGraphicFramePr>
          <p:cNvPr id="6" name="Table 5">
            <a:extLst>
              <a:ext uri="{FF2B5EF4-FFF2-40B4-BE49-F238E27FC236}">
                <a16:creationId xmlns:a16="http://schemas.microsoft.com/office/drawing/2014/main" id="{C2BC8996-092C-49D3-A1CF-897620DA606D}"/>
              </a:ext>
            </a:extLst>
          </p:cNvPr>
          <p:cNvGraphicFramePr>
            <a:graphicFrameLocks noGrp="1"/>
          </p:cNvGraphicFramePr>
          <p:nvPr>
            <p:extLst>
              <p:ext uri="{D42A27DB-BD31-4B8C-83A1-F6EECF244321}">
                <p14:modId xmlns:p14="http://schemas.microsoft.com/office/powerpoint/2010/main" val="825209702"/>
              </p:ext>
            </p:extLst>
          </p:nvPr>
        </p:nvGraphicFramePr>
        <p:xfrm>
          <a:off x="532957" y="3339700"/>
          <a:ext cx="8119872" cy="741680"/>
        </p:xfrm>
        <a:graphic>
          <a:graphicData uri="http://schemas.openxmlformats.org/drawingml/2006/table">
            <a:tbl>
              <a:tblPr firstRow="1" bandRow="1">
                <a:tableStyleId>{5C22544A-7EE6-4342-B048-85BDC9FD1C3A}</a:tableStyleId>
              </a:tblPr>
              <a:tblGrid>
                <a:gridCol w="1014984">
                  <a:extLst>
                    <a:ext uri="{9D8B030D-6E8A-4147-A177-3AD203B41FA5}">
                      <a16:colId xmlns:a16="http://schemas.microsoft.com/office/drawing/2014/main" val="4060559591"/>
                    </a:ext>
                  </a:extLst>
                </a:gridCol>
                <a:gridCol w="1014984">
                  <a:extLst>
                    <a:ext uri="{9D8B030D-6E8A-4147-A177-3AD203B41FA5}">
                      <a16:colId xmlns:a16="http://schemas.microsoft.com/office/drawing/2014/main" val="3835287990"/>
                    </a:ext>
                  </a:extLst>
                </a:gridCol>
                <a:gridCol w="1014984">
                  <a:extLst>
                    <a:ext uri="{9D8B030D-6E8A-4147-A177-3AD203B41FA5}">
                      <a16:colId xmlns:a16="http://schemas.microsoft.com/office/drawing/2014/main" val="3484208927"/>
                    </a:ext>
                  </a:extLst>
                </a:gridCol>
                <a:gridCol w="1014984">
                  <a:extLst>
                    <a:ext uri="{9D8B030D-6E8A-4147-A177-3AD203B41FA5}">
                      <a16:colId xmlns:a16="http://schemas.microsoft.com/office/drawing/2014/main" val="4179394854"/>
                    </a:ext>
                  </a:extLst>
                </a:gridCol>
                <a:gridCol w="1014984">
                  <a:extLst>
                    <a:ext uri="{9D8B030D-6E8A-4147-A177-3AD203B41FA5}">
                      <a16:colId xmlns:a16="http://schemas.microsoft.com/office/drawing/2014/main" val="533129184"/>
                    </a:ext>
                  </a:extLst>
                </a:gridCol>
                <a:gridCol w="1014984">
                  <a:extLst>
                    <a:ext uri="{9D8B030D-6E8A-4147-A177-3AD203B41FA5}">
                      <a16:colId xmlns:a16="http://schemas.microsoft.com/office/drawing/2014/main" val="2961592127"/>
                    </a:ext>
                  </a:extLst>
                </a:gridCol>
                <a:gridCol w="1014984">
                  <a:extLst>
                    <a:ext uri="{9D8B030D-6E8A-4147-A177-3AD203B41FA5}">
                      <a16:colId xmlns:a16="http://schemas.microsoft.com/office/drawing/2014/main" val="912936660"/>
                    </a:ext>
                  </a:extLst>
                </a:gridCol>
                <a:gridCol w="1014984">
                  <a:extLst>
                    <a:ext uri="{9D8B030D-6E8A-4147-A177-3AD203B41FA5}">
                      <a16:colId xmlns:a16="http://schemas.microsoft.com/office/drawing/2014/main" val="963454028"/>
                    </a:ext>
                  </a:extLst>
                </a:gridCol>
              </a:tblGrid>
              <a:tr h="370840">
                <a:tc>
                  <a:txBody>
                    <a:bodyPr/>
                    <a:lstStyle/>
                    <a:p>
                      <a:r>
                        <a:rPr lang="en-US" dirty="0"/>
                        <a:t>7-Year</a:t>
                      </a:r>
                    </a:p>
                  </a:txBody>
                  <a:tcPr/>
                </a:tc>
                <a:tc>
                  <a:txBody>
                    <a:bodyPr/>
                    <a:lstStyle/>
                    <a:p>
                      <a:pPr algn="ctr"/>
                      <a:r>
                        <a:rPr lang="en-US" dirty="0"/>
                        <a:t>Year 1</a:t>
                      </a:r>
                    </a:p>
                  </a:txBody>
                  <a:tcPr/>
                </a:tc>
                <a:tc>
                  <a:txBody>
                    <a:bodyPr/>
                    <a:lstStyle/>
                    <a:p>
                      <a:pPr algn="ctr"/>
                      <a:r>
                        <a:rPr lang="en-US" dirty="0"/>
                        <a:t>Year 2</a:t>
                      </a:r>
                    </a:p>
                  </a:txBody>
                  <a:tcPr/>
                </a:tc>
                <a:tc>
                  <a:txBody>
                    <a:bodyPr/>
                    <a:lstStyle/>
                    <a:p>
                      <a:pPr algn="ctr"/>
                      <a:r>
                        <a:rPr lang="en-US" dirty="0"/>
                        <a:t>Year 3</a:t>
                      </a:r>
                    </a:p>
                  </a:txBody>
                  <a:tcPr/>
                </a:tc>
                <a:tc>
                  <a:txBody>
                    <a:bodyPr/>
                    <a:lstStyle/>
                    <a:p>
                      <a:pPr algn="ctr"/>
                      <a:r>
                        <a:rPr lang="en-US" dirty="0"/>
                        <a:t>Year 4</a:t>
                      </a:r>
                    </a:p>
                  </a:txBody>
                  <a:tcPr/>
                </a:tc>
                <a:tc>
                  <a:txBody>
                    <a:bodyPr/>
                    <a:lstStyle/>
                    <a:p>
                      <a:pPr algn="ctr"/>
                      <a:r>
                        <a:rPr lang="en-US" dirty="0"/>
                        <a:t>Year 5</a:t>
                      </a:r>
                    </a:p>
                  </a:txBody>
                  <a:tcPr/>
                </a:tc>
                <a:tc>
                  <a:txBody>
                    <a:bodyPr/>
                    <a:lstStyle/>
                    <a:p>
                      <a:pPr algn="ctr"/>
                      <a:r>
                        <a:rPr lang="en-US" dirty="0"/>
                        <a:t>Year 6</a:t>
                      </a:r>
                    </a:p>
                  </a:txBody>
                  <a:tcPr/>
                </a:tc>
                <a:tc>
                  <a:txBody>
                    <a:bodyPr/>
                    <a:lstStyle/>
                    <a:p>
                      <a:pPr algn="ctr"/>
                      <a:r>
                        <a:rPr lang="en-US" dirty="0"/>
                        <a:t>Year 7</a:t>
                      </a:r>
                    </a:p>
                  </a:txBody>
                  <a:tcPr/>
                </a:tc>
                <a:extLst>
                  <a:ext uri="{0D108BD9-81ED-4DB2-BD59-A6C34878D82A}">
                    <a16:rowId xmlns:a16="http://schemas.microsoft.com/office/drawing/2014/main" val="3775597566"/>
                  </a:ext>
                </a:extLst>
              </a:tr>
              <a:tr h="370840">
                <a:tc>
                  <a:txBody>
                    <a:bodyPr/>
                    <a:lstStyle/>
                    <a:p>
                      <a:r>
                        <a:rPr lang="en-US" dirty="0"/>
                        <a:t>Charge</a:t>
                      </a:r>
                    </a:p>
                  </a:txBody>
                  <a:tcPr/>
                </a:tc>
                <a:tc>
                  <a:txBody>
                    <a:bodyPr/>
                    <a:lstStyle/>
                    <a:p>
                      <a:pPr algn="ctr"/>
                      <a:r>
                        <a:rPr lang="en-US" dirty="0"/>
                        <a:t>6%</a:t>
                      </a:r>
                    </a:p>
                  </a:txBody>
                  <a:tcPr/>
                </a:tc>
                <a:tc>
                  <a:txBody>
                    <a:bodyPr/>
                    <a:lstStyle/>
                    <a:p>
                      <a:pPr algn="ctr"/>
                      <a:r>
                        <a:rPr lang="en-US" dirty="0"/>
                        <a:t>6%</a:t>
                      </a:r>
                    </a:p>
                  </a:txBody>
                  <a:tcPr/>
                </a:tc>
                <a:tc>
                  <a:txBody>
                    <a:bodyPr/>
                    <a:lstStyle/>
                    <a:p>
                      <a:pPr algn="ctr"/>
                      <a:r>
                        <a:rPr lang="en-US" dirty="0"/>
                        <a:t>6%</a:t>
                      </a:r>
                    </a:p>
                  </a:txBody>
                  <a:tcPr/>
                </a:tc>
                <a:tc>
                  <a:txBody>
                    <a:bodyPr/>
                    <a:lstStyle/>
                    <a:p>
                      <a:pPr algn="ctr"/>
                      <a:r>
                        <a:rPr lang="en-US" dirty="0"/>
                        <a:t>6%</a:t>
                      </a:r>
                    </a:p>
                  </a:txBody>
                  <a:tcPr/>
                </a:tc>
                <a:tc>
                  <a:txBody>
                    <a:bodyPr/>
                    <a:lstStyle/>
                    <a:p>
                      <a:pPr algn="ctr"/>
                      <a:r>
                        <a:rPr lang="en-US" dirty="0"/>
                        <a:t>5%</a:t>
                      </a:r>
                    </a:p>
                  </a:txBody>
                  <a:tcPr/>
                </a:tc>
                <a:tc>
                  <a:txBody>
                    <a:bodyPr/>
                    <a:lstStyle/>
                    <a:p>
                      <a:pPr algn="ctr"/>
                      <a:r>
                        <a:rPr lang="en-US" dirty="0"/>
                        <a:t>4%</a:t>
                      </a:r>
                    </a:p>
                  </a:txBody>
                  <a:tcPr/>
                </a:tc>
                <a:tc>
                  <a:txBody>
                    <a:bodyPr/>
                    <a:lstStyle/>
                    <a:p>
                      <a:pPr algn="ctr"/>
                      <a:r>
                        <a:rPr lang="en-US" dirty="0"/>
                        <a:t>3%</a:t>
                      </a:r>
                    </a:p>
                  </a:txBody>
                  <a:tcPr/>
                </a:tc>
                <a:extLst>
                  <a:ext uri="{0D108BD9-81ED-4DB2-BD59-A6C34878D82A}">
                    <a16:rowId xmlns:a16="http://schemas.microsoft.com/office/drawing/2014/main" val="990737127"/>
                  </a:ext>
                </a:extLst>
              </a:tr>
            </a:tbl>
          </a:graphicData>
        </a:graphic>
      </p:graphicFrame>
    </p:spTree>
    <p:extLst>
      <p:ext uri="{BB962C8B-B14F-4D97-AF65-F5344CB8AC3E}">
        <p14:creationId xmlns:p14="http://schemas.microsoft.com/office/powerpoint/2010/main" val="37145380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9736-74ED-4CB9-B23B-E47204F3CE99}"/>
              </a:ext>
            </a:extLst>
          </p:cNvPr>
          <p:cNvSpPr>
            <a:spLocks noGrp="1"/>
          </p:cNvSpPr>
          <p:nvPr>
            <p:ph type="title"/>
          </p:nvPr>
        </p:nvSpPr>
        <p:spPr/>
        <p:txBody>
          <a:bodyPr/>
          <a:lstStyle/>
          <a:p>
            <a:r>
              <a:rPr lang="en-US" dirty="0"/>
              <a:t>Ultra-Secure</a:t>
            </a:r>
            <a:r>
              <a:rPr lang="en-US" baseline="30000" dirty="0"/>
              <a:t>®</a:t>
            </a:r>
            <a:r>
              <a:rPr lang="en-US" dirty="0"/>
              <a:t> Plus – Market Value Adjustment (MVA)</a:t>
            </a:r>
          </a:p>
        </p:txBody>
      </p:sp>
      <p:sp>
        <p:nvSpPr>
          <p:cNvPr id="3" name="Content Placeholder 2">
            <a:extLst>
              <a:ext uri="{FF2B5EF4-FFF2-40B4-BE49-F238E27FC236}">
                <a16:creationId xmlns:a16="http://schemas.microsoft.com/office/drawing/2014/main" id="{37FE3635-EABC-4861-8B97-2E3EB27B16F8}"/>
              </a:ext>
            </a:extLst>
          </p:cNvPr>
          <p:cNvSpPr>
            <a:spLocks noGrp="1"/>
          </p:cNvSpPr>
          <p:nvPr>
            <p:ph idx="1"/>
          </p:nvPr>
        </p:nvSpPr>
        <p:spPr/>
        <p:txBody>
          <a:bodyPr/>
          <a:lstStyle/>
          <a:p>
            <a:pPr marL="0" indent="0">
              <a:spcAft>
                <a:spcPts val="600"/>
              </a:spcAft>
              <a:buNone/>
            </a:pPr>
            <a:r>
              <a:rPr lang="en-US" dirty="0"/>
              <a:t>A market value adjustment, or MVA, may apply to a cash surrender or partial withdrawal.</a:t>
            </a:r>
          </a:p>
          <a:p>
            <a:pPr lvl="1">
              <a:spcAft>
                <a:spcPts val="600"/>
              </a:spcAft>
            </a:pPr>
            <a:r>
              <a:rPr lang="en-US" dirty="0"/>
              <a:t>If the current new money interest rate at the time of the surrender or withdrawal is </a:t>
            </a:r>
            <a:r>
              <a:rPr lang="en-US" dirty="0">
                <a:solidFill>
                  <a:srgbClr val="00B050"/>
                </a:solidFill>
              </a:rPr>
              <a:t>higher</a:t>
            </a:r>
            <a:r>
              <a:rPr lang="en-US" dirty="0"/>
              <a:t> than the multi-year guaranteed interest rate, the MVA will be </a:t>
            </a:r>
            <a:r>
              <a:rPr lang="en-US" dirty="0">
                <a:solidFill>
                  <a:srgbClr val="FF0000"/>
                </a:solidFill>
              </a:rPr>
              <a:t>downward</a:t>
            </a:r>
            <a:r>
              <a:rPr lang="en-US" dirty="0"/>
              <a:t>.</a:t>
            </a:r>
          </a:p>
          <a:p>
            <a:pPr lvl="1">
              <a:spcAft>
                <a:spcPts val="600"/>
              </a:spcAft>
            </a:pPr>
            <a:r>
              <a:rPr lang="en-US" dirty="0"/>
              <a:t>If the current new money interest rate at the time of the surrender or withdrawal is </a:t>
            </a:r>
            <a:r>
              <a:rPr lang="en-US" dirty="0">
                <a:solidFill>
                  <a:srgbClr val="FF0000"/>
                </a:solidFill>
              </a:rPr>
              <a:t>lower</a:t>
            </a:r>
            <a:r>
              <a:rPr lang="en-US" dirty="0"/>
              <a:t> than the multi-year guaranteed interest rate, the MVA will usually be </a:t>
            </a:r>
            <a:r>
              <a:rPr lang="en-US" dirty="0">
                <a:solidFill>
                  <a:srgbClr val="00B050"/>
                </a:solidFill>
              </a:rPr>
              <a:t>upward</a:t>
            </a:r>
            <a:r>
              <a:rPr lang="en-US" dirty="0"/>
              <a:t>.</a:t>
            </a:r>
          </a:p>
          <a:p>
            <a:pPr lvl="1"/>
            <a:r>
              <a:rPr lang="en-US" dirty="0"/>
              <a:t>The MVA does not apply to the 10% free withdrawal amount or any death benefit.  In addition, there will be no MVA during the renewal period or if the contract is annuitized after the first 2 policy years.</a:t>
            </a:r>
          </a:p>
          <a:p>
            <a:endParaRPr lang="en-US" dirty="0"/>
          </a:p>
        </p:txBody>
      </p:sp>
      <p:sp>
        <p:nvSpPr>
          <p:cNvPr id="4" name="Slide Number Placeholder 3">
            <a:extLst>
              <a:ext uri="{FF2B5EF4-FFF2-40B4-BE49-F238E27FC236}">
                <a16:creationId xmlns:a16="http://schemas.microsoft.com/office/drawing/2014/main" id="{D160D6E3-9CD4-48C6-A009-CC547414DD57}"/>
              </a:ext>
            </a:extLst>
          </p:cNvPr>
          <p:cNvSpPr>
            <a:spLocks noGrp="1"/>
          </p:cNvSpPr>
          <p:nvPr>
            <p:ph type="sldNum" sz="quarter" idx="10"/>
          </p:nvPr>
        </p:nvSpPr>
        <p:spPr/>
        <p:txBody>
          <a:bodyPr/>
          <a:lstStyle/>
          <a:p>
            <a:fld id="{6DEEFC38-9F1D-F64B-A402-A9A479E8BA73}" type="slidenum">
              <a:rPr lang="en-US" smtClean="0"/>
              <a:pPr/>
              <a:t>42</a:t>
            </a:fld>
            <a:endParaRPr lang="en-US" dirty="0"/>
          </a:p>
        </p:txBody>
      </p:sp>
    </p:spTree>
    <p:extLst>
      <p:ext uri="{BB962C8B-B14F-4D97-AF65-F5344CB8AC3E}">
        <p14:creationId xmlns:p14="http://schemas.microsoft.com/office/powerpoint/2010/main" val="2860503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BD3BE-05BD-41B0-B51E-C7E8612C4F84}"/>
              </a:ext>
            </a:extLst>
          </p:cNvPr>
          <p:cNvSpPr>
            <a:spLocks noGrp="1"/>
          </p:cNvSpPr>
          <p:nvPr>
            <p:ph type="title"/>
          </p:nvPr>
        </p:nvSpPr>
        <p:spPr/>
        <p:txBody>
          <a:bodyPr/>
          <a:lstStyle/>
          <a:p>
            <a:r>
              <a:rPr lang="en-US" dirty="0"/>
              <a:t>Ultra-Secure</a:t>
            </a:r>
            <a:r>
              <a:rPr lang="en-US" baseline="30000" dirty="0"/>
              <a:t>®</a:t>
            </a:r>
            <a:r>
              <a:rPr lang="en-US" dirty="0"/>
              <a:t> Plus – Waiver of Withdrawal Charges</a:t>
            </a:r>
          </a:p>
        </p:txBody>
      </p:sp>
      <p:sp>
        <p:nvSpPr>
          <p:cNvPr id="3" name="Content Placeholder 2">
            <a:extLst>
              <a:ext uri="{FF2B5EF4-FFF2-40B4-BE49-F238E27FC236}">
                <a16:creationId xmlns:a16="http://schemas.microsoft.com/office/drawing/2014/main" id="{BBF09BB4-9D0B-4C69-8DE5-02B34DE420AA}"/>
              </a:ext>
            </a:extLst>
          </p:cNvPr>
          <p:cNvSpPr>
            <a:spLocks noGrp="1"/>
          </p:cNvSpPr>
          <p:nvPr>
            <p:ph idx="1"/>
          </p:nvPr>
        </p:nvSpPr>
        <p:spPr/>
        <p:txBody>
          <a:bodyPr/>
          <a:lstStyle/>
          <a:p>
            <a:pPr marL="0" indent="0">
              <a:spcAft>
                <a:spcPts val="300"/>
              </a:spcAft>
              <a:buNone/>
            </a:pPr>
            <a:r>
              <a:rPr lang="en-US" dirty="0"/>
              <a:t>Surrender charges or market value adjustment will </a:t>
            </a:r>
            <a:r>
              <a:rPr lang="en-US" dirty="0">
                <a:solidFill>
                  <a:srgbClr val="FF0000"/>
                </a:solidFill>
              </a:rPr>
              <a:t>NOT</a:t>
            </a:r>
            <a:r>
              <a:rPr lang="en-US" dirty="0"/>
              <a:t> apply if the withdrawal is for any of the following*:</a:t>
            </a:r>
          </a:p>
          <a:p>
            <a:pPr lvl="1">
              <a:spcAft>
                <a:spcPts val="300"/>
              </a:spcAft>
            </a:pPr>
            <a:r>
              <a:rPr lang="en-US" dirty="0"/>
              <a:t>Confinement to a Hospital, Nursing Home or Long-Term Care Facility</a:t>
            </a:r>
          </a:p>
          <a:p>
            <a:pPr lvl="1">
              <a:spcAft>
                <a:spcPts val="300"/>
              </a:spcAft>
            </a:pPr>
            <a:r>
              <a:rPr lang="en-US" dirty="0"/>
              <a:t>Unemployment</a:t>
            </a:r>
          </a:p>
          <a:p>
            <a:pPr lvl="1">
              <a:spcAft>
                <a:spcPts val="300"/>
              </a:spcAft>
            </a:pPr>
            <a:r>
              <a:rPr lang="en-US" dirty="0"/>
              <a:t>Disability</a:t>
            </a:r>
          </a:p>
          <a:p>
            <a:pPr lvl="1">
              <a:spcAft>
                <a:spcPts val="300"/>
              </a:spcAft>
            </a:pPr>
            <a:r>
              <a:rPr lang="en-US" dirty="0"/>
              <a:t>Terminal illness</a:t>
            </a:r>
          </a:p>
          <a:p>
            <a:pPr lvl="1">
              <a:spcAft>
                <a:spcPts val="300"/>
              </a:spcAft>
            </a:pPr>
            <a:r>
              <a:rPr lang="en-US" dirty="0"/>
              <a:t>Death of a Spouse or Minor Dependent</a:t>
            </a:r>
          </a:p>
          <a:p>
            <a:pPr lvl="1">
              <a:spcAft>
                <a:spcPts val="300"/>
              </a:spcAft>
            </a:pPr>
            <a:r>
              <a:rPr lang="en-US" dirty="0"/>
              <a:t>Damage to Residence</a:t>
            </a:r>
          </a:p>
          <a:p>
            <a:pPr lvl="1">
              <a:spcAft>
                <a:spcPts val="1200"/>
              </a:spcAft>
            </a:pPr>
            <a:r>
              <a:rPr lang="en-US" dirty="0"/>
              <a:t>Transplant Surgery</a:t>
            </a:r>
          </a:p>
          <a:p>
            <a:pPr marL="0" indent="0">
              <a:buNone/>
            </a:pPr>
            <a:r>
              <a:rPr lang="en-US" sz="1600" dirty="0"/>
              <a:t>* Waiver provisions have some restrictions and limitations which are described in the contract.  Not available in all states.</a:t>
            </a:r>
          </a:p>
          <a:p>
            <a:endParaRPr lang="en-US" dirty="0"/>
          </a:p>
        </p:txBody>
      </p:sp>
      <p:sp>
        <p:nvSpPr>
          <p:cNvPr id="4" name="Slide Number Placeholder 3">
            <a:extLst>
              <a:ext uri="{FF2B5EF4-FFF2-40B4-BE49-F238E27FC236}">
                <a16:creationId xmlns:a16="http://schemas.microsoft.com/office/drawing/2014/main" id="{702F8EFB-DB34-4E55-A646-90BC41D34293}"/>
              </a:ext>
            </a:extLst>
          </p:cNvPr>
          <p:cNvSpPr>
            <a:spLocks noGrp="1"/>
          </p:cNvSpPr>
          <p:nvPr>
            <p:ph type="sldNum" sz="quarter" idx="10"/>
          </p:nvPr>
        </p:nvSpPr>
        <p:spPr/>
        <p:txBody>
          <a:bodyPr/>
          <a:lstStyle/>
          <a:p>
            <a:fld id="{6DEEFC38-9F1D-F64B-A402-A9A479E8BA73}" type="slidenum">
              <a:rPr lang="en-US" smtClean="0"/>
              <a:pPr/>
              <a:t>43</a:t>
            </a:fld>
            <a:endParaRPr lang="en-US" dirty="0"/>
          </a:p>
        </p:txBody>
      </p:sp>
    </p:spTree>
    <p:extLst>
      <p:ext uri="{BB962C8B-B14F-4D97-AF65-F5344CB8AC3E}">
        <p14:creationId xmlns:p14="http://schemas.microsoft.com/office/powerpoint/2010/main" val="22252989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75416-5F46-4D2C-BD1F-E49EB80DDE3F}"/>
              </a:ext>
            </a:extLst>
          </p:cNvPr>
          <p:cNvSpPr>
            <a:spLocks noGrp="1"/>
          </p:cNvSpPr>
          <p:nvPr>
            <p:ph type="title"/>
          </p:nvPr>
        </p:nvSpPr>
        <p:spPr/>
        <p:txBody>
          <a:bodyPr/>
          <a:lstStyle/>
          <a:p>
            <a:r>
              <a:rPr lang="en-US" dirty="0"/>
              <a:t>Ultra-Secure</a:t>
            </a:r>
            <a:r>
              <a:rPr lang="en-US" baseline="30000" dirty="0"/>
              <a:t>®</a:t>
            </a:r>
            <a:r>
              <a:rPr lang="en-US" dirty="0"/>
              <a:t> Plus – Return of Premium (ROP)</a:t>
            </a:r>
          </a:p>
        </p:txBody>
      </p:sp>
      <p:sp>
        <p:nvSpPr>
          <p:cNvPr id="3" name="Content Placeholder 2">
            <a:extLst>
              <a:ext uri="{FF2B5EF4-FFF2-40B4-BE49-F238E27FC236}">
                <a16:creationId xmlns:a16="http://schemas.microsoft.com/office/drawing/2014/main" id="{5A9DDA73-9DA9-460C-AAFE-E945A8870A7B}"/>
              </a:ext>
            </a:extLst>
          </p:cNvPr>
          <p:cNvSpPr>
            <a:spLocks noGrp="1"/>
          </p:cNvSpPr>
          <p:nvPr>
            <p:ph idx="1"/>
          </p:nvPr>
        </p:nvSpPr>
        <p:spPr/>
        <p:txBody>
          <a:bodyPr/>
          <a:lstStyle/>
          <a:p>
            <a:pPr>
              <a:spcAft>
                <a:spcPts val="600"/>
              </a:spcAft>
            </a:pPr>
            <a:r>
              <a:rPr lang="en-US" dirty="0"/>
              <a:t>Ultra-Secure Plus has a return of premium, or ROP, benefit.</a:t>
            </a:r>
          </a:p>
          <a:p>
            <a:pPr lvl="1">
              <a:spcAft>
                <a:spcPts val="600"/>
              </a:spcAft>
            </a:pPr>
            <a:r>
              <a:rPr lang="en-US" dirty="0"/>
              <a:t>Surrender value will never be less than the purchase payments*</a:t>
            </a:r>
          </a:p>
          <a:p>
            <a:pPr lvl="1">
              <a:spcAft>
                <a:spcPts val="600"/>
              </a:spcAft>
            </a:pPr>
            <a:r>
              <a:rPr lang="en-US" dirty="0"/>
              <a:t>100% of remaining premiums can be returned at any time*</a:t>
            </a:r>
          </a:p>
          <a:p>
            <a:pPr lvl="1"/>
            <a:r>
              <a:rPr lang="en-US" dirty="0"/>
              <a:t>Renews at time of contract renewal and guarantees the client the accumulation value at the time of the most recent renewal date*</a:t>
            </a:r>
          </a:p>
          <a:p>
            <a:endParaRPr lang="en-US" dirty="0"/>
          </a:p>
          <a:p>
            <a:pPr marL="0" indent="0">
              <a:buNone/>
            </a:pPr>
            <a:endParaRPr lang="en-US" sz="1400" dirty="0"/>
          </a:p>
          <a:p>
            <a:pPr marL="0" indent="0">
              <a:buNone/>
            </a:pPr>
            <a:endParaRPr lang="en-US" sz="1400" dirty="0"/>
          </a:p>
          <a:p>
            <a:pPr marL="0" indent="0">
              <a:buNone/>
            </a:pPr>
            <a:endParaRPr lang="en-US" sz="1400" dirty="0"/>
          </a:p>
          <a:p>
            <a:pPr marL="0" indent="0">
              <a:buNone/>
            </a:pPr>
            <a:r>
              <a:rPr lang="en-US" sz="1400" dirty="0"/>
              <a:t>*Minus any withdrawals and any applicable premium tax</a:t>
            </a:r>
          </a:p>
        </p:txBody>
      </p:sp>
      <p:sp>
        <p:nvSpPr>
          <p:cNvPr id="4" name="Slide Number Placeholder 3">
            <a:extLst>
              <a:ext uri="{FF2B5EF4-FFF2-40B4-BE49-F238E27FC236}">
                <a16:creationId xmlns:a16="http://schemas.microsoft.com/office/drawing/2014/main" id="{9E95DA6E-360B-4E72-A3A3-DA5F48370DDE}"/>
              </a:ext>
            </a:extLst>
          </p:cNvPr>
          <p:cNvSpPr>
            <a:spLocks noGrp="1"/>
          </p:cNvSpPr>
          <p:nvPr>
            <p:ph type="sldNum" sz="quarter" idx="10"/>
          </p:nvPr>
        </p:nvSpPr>
        <p:spPr/>
        <p:txBody>
          <a:bodyPr/>
          <a:lstStyle/>
          <a:p>
            <a:fld id="{6DEEFC38-9F1D-F64B-A402-A9A479E8BA73}" type="slidenum">
              <a:rPr lang="en-US" smtClean="0"/>
              <a:pPr/>
              <a:t>44</a:t>
            </a:fld>
            <a:endParaRPr lang="en-US" dirty="0"/>
          </a:p>
        </p:txBody>
      </p:sp>
    </p:spTree>
    <p:extLst>
      <p:ext uri="{BB962C8B-B14F-4D97-AF65-F5344CB8AC3E}">
        <p14:creationId xmlns:p14="http://schemas.microsoft.com/office/powerpoint/2010/main" val="4101531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D7C7-7C21-4AEC-8AFC-7590C61C88B0}"/>
              </a:ext>
            </a:extLst>
          </p:cNvPr>
          <p:cNvSpPr>
            <a:spLocks noGrp="1"/>
          </p:cNvSpPr>
          <p:nvPr>
            <p:ph type="title"/>
          </p:nvPr>
        </p:nvSpPr>
        <p:spPr/>
        <p:txBody>
          <a:bodyPr/>
          <a:lstStyle/>
          <a:p>
            <a:r>
              <a:rPr lang="en-US" dirty="0"/>
              <a:t>Ultra-Secure</a:t>
            </a:r>
            <a:r>
              <a:rPr lang="en-US" baseline="30000" dirty="0"/>
              <a:t>®</a:t>
            </a:r>
            <a:r>
              <a:rPr lang="en-US" dirty="0"/>
              <a:t> Plus – Renewal Options</a:t>
            </a:r>
          </a:p>
        </p:txBody>
      </p:sp>
      <p:sp>
        <p:nvSpPr>
          <p:cNvPr id="3" name="Content Placeholder 2">
            <a:extLst>
              <a:ext uri="{FF2B5EF4-FFF2-40B4-BE49-F238E27FC236}">
                <a16:creationId xmlns:a16="http://schemas.microsoft.com/office/drawing/2014/main" id="{A5294CE6-B776-4348-B5E5-D4DEED30ED70}"/>
              </a:ext>
            </a:extLst>
          </p:cNvPr>
          <p:cNvSpPr>
            <a:spLocks noGrp="1"/>
          </p:cNvSpPr>
          <p:nvPr>
            <p:ph idx="1"/>
          </p:nvPr>
        </p:nvSpPr>
        <p:spPr/>
        <p:txBody>
          <a:bodyPr/>
          <a:lstStyle/>
          <a:p>
            <a:pPr marL="0" indent="0">
              <a:spcAft>
                <a:spcPts val="600"/>
              </a:spcAft>
              <a:buNone/>
            </a:pPr>
            <a:r>
              <a:rPr lang="en-US" dirty="0">
                <a:solidFill>
                  <a:schemeClr val="accent1"/>
                </a:solidFill>
              </a:rPr>
              <a:t>Ultra-Secure</a:t>
            </a:r>
            <a:r>
              <a:rPr lang="en-US" baseline="30000" dirty="0">
                <a:solidFill>
                  <a:schemeClr val="accent1"/>
                </a:solidFill>
              </a:rPr>
              <a:t>®</a:t>
            </a:r>
            <a:r>
              <a:rPr lang="en-US" dirty="0">
                <a:solidFill>
                  <a:schemeClr val="accent1"/>
                </a:solidFill>
              </a:rPr>
              <a:t> Plus </a:t>
            </a:r>
            <a:r>
              <a:rPr lang="en-US" dirty="0"/>
              <a:t>has a 30-day renewal period at the end of the multiyear guarantee period.  During this 30-day window, the owner of the annuity has three choices:</a:t>
            </a:r>
          </a:p>
          <a:p>
            <a:pPr marL="800100" lvl="1" indent="-457200">
              <a:spcAft>
                <a:spcPts val="600"/>
              </a:spcAft>
              <a:buFont typeface="+mj-lt"/>
              <a:buAutoNum type="arabicPeriod"/>
            </a:pPr>
            <a:r>
              <a:rPr lang="en-US" dirty="0"/>
              <a:t>Begin a new multiyear guarantee period of the same length (surrender charge schedule and market value adjustment provisions restart)</a:t>
            </a:r>
          </a:p>
          <a:p>
            <a:pPr marL="800100" lvl="1" indent="-457200">
              <a:spcAft>
                <a:spcPts val="600"/>
              </a:spcAft>
              <a:buFont typeface="+mj-lt"/>
              <a:buAutoNum type="arabicPeriod"/>
            </a:pPr>
            <a:r>
              <a:rPr lang="en-US" dirty="0"/>
              <a:t>Begin a one-year guarantee period (the surrender charge schedule and market value adjustment provisions no longer apply)</a:t>
            </a:r>
          </a:p>
          <a:p>
            <a:pPr marL="800100" lvl="1" indent="-457200">
              <a:buFont typeface="+mj-lt"/>
              <a:buAutoNum type="arabicPeriod"/>
            </a:pPr>
            <a:r>
              <a:rPr lang="en-US" dirty="0"/>
              <a:t>Surrender or annuitize the contract without any charges</a:t>
            </a:r>
          </a:p>
          <a:p>
            <a:endParaRPr lang="en-US" dirty="0"/>
          </a:p>
        </p:txBody>
      </p:sp>
      <p:sp>
        <p:nvSpPr>
          <p:cNvPr id="4" name="Slide Number Placeholder 3">
            <a:extLst>
              <a:ext uri="{FF2B5EF4-FFF2-40B4-BE49-F238E27FC236}">
                <a16:creationId xmlns:a16="http://schemas.microsoft.com/office/drawing/2014/main" id="{EAA5646D-6141-409C-955C-A9420ACD5082}"/>
              </a:ext>
            </a:extLst>
          </p:cNvPr>
          <p:cNvSpPr>
            <a:spLocks noGrp="1"/>
          </p:cNvSpPr>
          <p:nvPr>
            <p:ph type="sldNum" sz="quarter" idx="10"/>
          </p:nvPr>
        </p:nvSpPr>
        <p:spPr/>
        <p:txBody>
          <a:bodyPr/>
          <a:lstStyle/>
          <a:p>
            <a:fld id="{6DEEFC38-9F1D-F64B-A402-A9A479E8BA73}" type="slidenum">
              <a:rPr lang="en-US" smtClean="0"/>
              <a:pPr/>
              <a:t>45</a:t>
            </a:fld>
            <a:endParaRPr lang="en-US" dirty="0"/>
          </a:p>
        </p:txBody>
      </p:sp>
    </p:spTree>
    <p:extLst>
      <p:ext uri="{BB962C8B-B14F-4D97-AF65-F5344CB8AC3E}">
        <p14:creationId xmlns:p14="http://schemas.microsoft.com/office/powerpoint/2010/main" val="6212499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D7C7-7C21-4AEC-8AFC-7590C61C88B0}"/>
              </a:ext>
            </a:extLst>
          </p:cNvPr>
          <p:cNvSpPr>
            <a:spLocks noGrp="1"/>
          </p:cNvSpPr>
          <p:nvPr>
            <p:ph type="title"/>
          </p:nvPr>
        </p:nvSpPr>
        <p:spPr/>
        <p:txBody>
          <a:bodyPr/>
          <a:lstStyle/>
          <a:p>
            <a:r>
              <a:rPr lang="en-US" dirty="0"/>
              <a:t>Ultra-Secure</a:t>
            </a:r>
            <a:r>
              <a:rPr lang="en-US" baseline="30000" dirty="0"/>
              <a:t>®</a:t>
            </a:r>
            <a:r>
              <a:rPr lang="en-US" dirty="0"/>
              <a:t> Plus – Death Benefit</a:t>
            </a:r>
          </a:p>
        </p:txBody>
      </p:sp>
      <p:sp>
        <p:nvSpPr>
          <p:cNvPr id="3" name="Content Placeholder 2">
            <a:extLst>
              <a:ext uri="{FF2B5EF4-FFF2-40B4-BE49-F238E27FC236}">
                <a16:creationId xmlns:a16="http://schemas.microsoft.com/office/drawing/2014/main" id="{A5294CE6-B776-4348-B5E5-D4DEED30ED70}"/>
              </a:ext>
            </a:extLst>
          </p:cNvPr>
          <p:cNvSpPr>
            <a:spLocks noGrp="1"/>
          </p:cNvSpPr>
          <p:nvPr>
            <p:ph idx="1"/>
          </p:nvPr>
        </p:nvSpPr>
        <p:spPr/>
        <p:txBody>
          <a:bodyPr/>
          <a:lstStyle/>
          <a:p>
            <a:pPr marL="0" indent="0">
              <a:buNone/>
            </a:pPr>
            <a:r>
              <a:rPr lang="en-US" dirty="0"/>
              <a:t>The death benefit equals the accumulation value on the date of the owner’s death, minus any applicable premium taxes.  No withdrawal charges apply to the death benefit.</a:t>
            </a:r>
          </a:p>
        </p:txBody>
      </p:sp>
      <p:sp>
        <p:nvSpPr>
          <p:cNvPr id="4" name="Slide Number Placeholder 3">
            <a:extLst>
              <a:ext uri="{FF2B5EF4-FFF2-40B4-BE49-F238E27FC236}">
                <a16:creationId xmlns:a16="http://schemas.microsoft.com/office/drawing/2014/main" id="{EAA5646D-6141-409C-955C-A9420ACD5082}"/>
              </a:ext>
            </a:extLst>
          </p:cNvPr>
          <p:cNvSpPr>
            <a:spLocks noGrp="1"/>
          </p:cNvSpPr>
          <p:nvPr>
            <p:ph type="sldNum" sz="quarter" idx="10"/>
          </p:nvPr>
        </p:nvSpPr>
        <p:spPr/>
        <p:txBody>
          <a:bodyPr/>
          <a:lstStyle/>
          <a:p>
            <a:fld id="{6DEEFC38-9F1D-F64B-A402-A9A479E8BA73}" type="slidenum">
              <a:rPr lang="en-US" smtClean="0"/>
              <a:pPr/>
              <a:t>46</a:t>
            </a:fld>
            <a:endParaRPr lang="en-US" dirty="0"/>
          </a:p>
        </p:txBody>
      </p:sp>
    </p:spTree>
    <p:extLst>
      <p:ext uri="{BB962C8B-B14F-4D97-AF65-F5344CB8AC3E}">
        <p14:creationId xmlns:p14="http://schemas.microsoft.com/office/powerpoint/2010/main" val="7982122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9D7C7-7C21-4AEC-8AFC-7590C61C88B0}"/>
              </a:ext>
            </a:extLst>
          </p:cNvPr>
          <p:cNvSpPr>
            <a:spLocks noGrp="1"/>
          </p:cNvSpPr>
          <p:nvPr>
            <p:ph type="title"/>
          </p:nvPr>
        </p:nvSpPr>
        <p:spPr/>
        <p:txBody>
          <a:bodyPr/>
          <a:lstStyle/>
          <a:p>
            <a:r>
              <a:rPr lang="en-US" dirty="0"/>
              <a:t>Ultra-Secure</a:t>
            </a:r>
            <a:r>
              <a:rPr lang="en-US" baseline="30000" dirty="0"/>
              <a:t>®</a:t>
            </a:r>
            <a:r>
              <a:rPr lang="en-US" dirty="0"/>
              <a:t> Plus – Maturity</a:t>
            </a:r>
          </a:p>
        </p:txBody>
      </p:sp>
      <p:sp>
        <p:nvSpPr>
          <p:cNvPr id="3" name="Content Placeholder 2">
            <a:extLst>
              <a:ext uri="{FF2B5EF4-FFF2-40B4-BE49-F238E27FC236}">
                <a16:creationId xmlns:a16="http://schemas.microsoft.com/office/drawing/2014/main" id="{A5294CE6-B776-4348-B5E5-D4DEED30ED70}"/>
              </a:ext>
            </a:extLst>
          </p:cNvPr>
          <p:cNvSpPr>
            <a:spLocks noGrp="1"/>
          </p:cNvSpPr>
          <p:nvPr>
            <p:ph idx="1"/>
          </p:nvPr>
        </p:nvSpPr>
        <p:spPr/>
        <p:txBody>
          <a:bodyPr/>
          <a:lstStyle/>
          <a:p>
            <a:pPr marL="0" indent="0">
              <a:buNone/>
            </a:pPr>
            <a:r>
              <a:rPr lang="en-US" dirty="0"/>
              <a:t>Contracts mature no later than the policy anniversary following the annuitant’s age 95.  At maturity, the policy owner must either annuitize or surrender the policy for its full surrender value.</a:t>
            </a:r>
          </a:p>
          <a:p>
            <a:pPr marL="0" indent="0">
              <a:buNone/>
            </a:pPr>
            <a:endParaRPr lang="en-US" dirty="0"/>
          </a:p>
          <a:p>
            <a:pPr marL="0" indent="0">
              <a:buNone/>
            </a:pPr>
            <a:r>
              <a:rPr lang="en-US" dirty="0"/>
              <a:t>The contract owner may elect to annuitize earlier than the maturity date.</a:t>
            </a:r>
          </a:p>
        </p:txBody>
      </p:sp>
      <p:sp>
        <p:nvSpPr>
          <p:cNvPr id="4" name="Slide Number Placeholder 3">
            <a:extLst>
              <a:ext uri="{FF2B5EF4-FFF2-40B4-BE49-F238E27FC236}">
                <a16:creationId xmlns:a16="http://schemas.microsoft.com/office/drawing/2014/main" id="{EAA5646D-6141-409C-955C-A9420ACD5082}"/>
              </a:ext>
            </a:extLst>
          </p:cNvPr>
          <p:cNvSpPr>
            <a:spLocks noGrp="1"/>
          </p:cNvSpPr>
          <p:nvPr>
            <p:ph type="sldNum" sz="quarter" idx="10"/>
          </p:nvPr>
        </p:nvSpPr>
        <p:spPr/>
        <p:txBody>
          <a:bodyPr/>
          <a:lstStyle/>
          <a:p>
            <a:fld id="{6DEEFC38-9F1D-F64B-A402-A9A479E8BA73}" type="slidenum">
              <a:rPr lang="en-US" smtClean="0"/>
              <a:pPr/>
              <a:t>47</a:t>
            </a:fld>
            <a:endParaRPr lang="en-US" dirty="0"/>
          </a:p>
        </p:txBody>
      </p:sp>
    </p:spTree>
    <p:extLst>
      <p:ext uri="{BB962C8B-B14F-4D97-AF65-F5344CB8AC3E}">
        <p14:creationId xmlns:p14="http://schemas.microsoft.com/office/powerpoint/2010/main" val="19137520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E023C-1A52-4E54-AAC2-463210013080}"/>
              </a:ext>
            </a:extLst>
          </p:cNvPr>
          <p:cNvSpPr>
            <a:spLocks noGrp="1"/>
          </p:cNvSpPr>
          <p:nvPr>
            <p:ph type="title"/>
          </p:nvPr>
        </p:nvSpPr>
        <p:spPr/>
        <p:txBody>
          <a:bodyPr/>
          <a:lstStyle/>
          <a:p>
            <a:r>
              <a:rPr lang="en-US" dirty="0"/>
              <a:t>Ultra-Premier</a:t>
            </a:r>
            <a:r>
              <a:rPr lang="en-US" baseline="30000" dirty="0"/>
              <a:t>SM</a:t>
            </a:r>
            <a:r>
              <a:rPr lang="en-US" dirty="0"/>
              <a:t> Annuity vs. Ultra-Secure</a:t>
            </a:r>
            <a:r>
              <a:rPr lang="en-US" baseline="30000" dirty="0"/>
              <a:t>®</a:t>
            </a:r>
            <a:r>
              <a:rPr lang="en-US" dirty="0"/>
              <a:t> Plus</a:t>
            </a:r>
          </a:p>
        </p:txBody>
      </p:sp>
      <p:graphicFrame>
        <p:nvGraphicFramePr>
          <p:cNvPr id="5" name="Content Placeholder 4">
            <a:extLst>
              <a:ext uri="{FF2B5EF4-FFF2-40B4-BE49-F238E27FC236}">
                <a16:creationId xmlns:a16="http://schemas.microsoft.com/office/drawing/2014/main" id="{074D9A17-33E6-4A71-8B84-B91B11890D3D}"/>
              </a:ext>
            </a:extLst>
          </p:cNvPr>
          <p:cNvGraphicFramePr>
            <a:graphicFrameLocks noGrp="1"/>
          </p:cNvGraphicFramePr>
          <p:nvPr>
            <p:ph idx="1"/>
            <p:extLst>
              <p:ext uri="{D42A27DB-BD31-4B8C-83A1-F6EECF244321}">
                <p14:modId xmlns:p14="http://schemas.microsoft.com/office/powerpoint/2010/main" val="4186477546"/>
              </p:ext>
            </p:extLst>
          </p:nvPr>
        </p:nvGraphicFramePr>
        <p:xfrm>
          <a:off x="357188" y="965200"/>
          <a:ext cx="8265808" cy="3520440"/>
        </p:xfrm>
        <a:graphic>
          <a:graphicData uri="http://schemas.openxmlformats.org/drawingml/2006/table">
            <a:tbl>
              <a:tblPr firstRow="1" firstCol="1" bandRow="1">
                <a:tableStyleId>{5C22544A-7EE6-4342-B048-85BDC9FD1C3A}</a:tableStyleId>
              </a:tblPr>
              <a:tblGrid>
                <a:gridCol w="1399754">
                  <a:extLst>
                    <a:ext uri="{9D8B030D-6E8A-4147-A177-3AD203B41FA5}">
                      <a16:colId xmlns:a16="http://schemas.microsoft.com/office/drawing/2014/main" val="1843256049"/>
                    </a:ext>
                  </a:extLst>
                </a:gridCol>
                <a:gridCol w="3433027">
                  <a:extLst>
                    <a:ext uri="{9D8B030D-6E8A-4147-A177-3AD203B41FA5}">
                      <a16:colId xmlns:a16="http://schemas.microsoft.com/office/drawing/2014/main" val="449324890"/>
                    </a:ext>
                  </a:extLst>
                </a:gridCol>
                <a:gridCol w="3433027">
                  <a:extLst>
                    <a:ext uri="{9D8B030D-6E8A-4147-A177-3AD203B41FA5}">
                      <a16:colId xmlns:a16="http://schemas.microsoft.com/office/drawing/2014/main" val="1030107178"/>
                    </a:ext>
                  </a:extLst>
                </a:gridCol>
              </a:tblGrid>
              <a:tr h="182880">
                <a:tc>
                  <a:txBody>
                    <a:bodyPr/>
                    <a:lstStyle/>
                    <a:p>
                      <a:r>
                        <a:rPr lang="en-US" sz="1200" dirty="0"/>
                        <a:t>Benefits</a:t>
                      </a:r>
                    </a:p>
                  </a:txBody>
                  <a:tcPr marL="46716" marR="46716"/>
                </a:tc>
                <a:tc>
                  <a:txBody>
                    <a:bodyPr/>
                    <a:lstStyle/>
                    <a:p>
                      <a:pPr algn="ctr"/>
                      <a:r>
                        <a:rPr lang="en-US" sz="1200" dirty="0"/>
                        <a:t>Ultra-Premier</a:t>
                      </a:r>
                      <a:r>
                        <a:rPr lang="en-US" sz="1200" baseline="30000" dirty="0"/>
                        <a:t>SM</a:t>
                      </a:r>
                      <a:r>
                        <a:rPr lang="en-US" sz="1200" dirty="0"/>
                        <a:t> Annuity</a:t>
                      </a:r>
                    </a:p>
                  </a:txBody>
                  <a:tcPr marL="46716" marR="46716"/>
                </a:tc>
                <a:tc>
                  <a:txBody>
                    <a:bodyPr/>
                    <a:lstStyle/>
                    <a:p>
                      <a:pPr algn="ctr"/>
                      <a:r>
                        <a:rPr lang="en-US" sz="1200" dirty="0"/>
                        <a:t>Ultra-Secure</a:t>
                      </a:r>
                      <a:r>
                        <a:rPr lang="en-US" sz="1200" baseline="30000" dirty="0"/>
                        <a:t>®</a:t>
                      </a:r>
                      <a:r>
                        <a:rPr lang="en-US" sz="1200" dirty="0"/>
                        <a:t> Plus</a:t>
                      </a:r>
                    </a:p>
                  </a:txBody>
                  <a:tcPr marL="46716" marR="46716"/>
                </a:tc>
                <a:extLst>
                  <a:ext uri="{0D108BD9-81ED-4DB2-BD59-A6C34878D82A}">
                    <a16:rowId xmlns:a16="http://schemas.microsoft.com/office/drawing/2014/main" val="2820669933"/>
                  </a:ext>
                </a:extLst>
              </a:tr>
              <a:tr h="182880">
                <a:tc>
                  <a:txBody>
                    <a:bodyPr/>
                    <a:lstStyle/>
                    <a:p>
                      <a:r>
                        <a:rPr lang="en-US" sz="1050" dirty="0"/>
                        <a:t>Description</a:t>
                      </a:r>
                    </a:p>
                  </a:txBody>
                  <a:tcPr marL="46716" marR="46716"/>
                </a:tc>
                <a:tc>
                  <a:txBody>
                    <a:bodyPr/>
                    <a:lstStyle/>
                    <a:p>
                      <a:pPr algn="ctr"/>
                      <a:r>
                        <a:rPr lang="en-US" sz="1050" dirty="0"/>
                        <a:t>Single Premium Deferred Annuity</a:t>
                      </a:r>
                    </a:p>
                  </a:txBody>
                  <a:tcPr marL="46716" marR="46716"/>
                </a:tc>
                <a:tc>
                  <a:txBody>
                    <a:bodyPr/>
                    <a:lstStyle/>
                    <a:p>
                      <a:pPr algn="ctr"/>
                      <a:r>
                        <a:rPr lang="en-US" sz="1050" dirty="0"/>
                        <a:t>Single Premium Deferred Annuity</a:t>
                      </a:r>
                    </a:p>
                  </a:txBody>
                  <a:tcPr marL="46716" marR="46716"/>
                </a:tc>
                <a:extLst>
                  <a:ext uri="{0D108BD9-81ED-4DB2-BD59-A6C34878D82A}">
                    <a16:rowId xmlns:a16="http://schemas.microsoft.com/office/drawing/2014/main" val="1057273513"/>
                  </a:ext>
                </a:extLst>
              </a:tr>
              <a:tr h="182880">
                <a:tc>
                  <a:txBody>
                    <a:bodyPr/>
                    <a:lstStyle/>
                    <a:p>
                      <a:r>
                        <a:rPr lang="en-US" sz="1050" dirty="0"/>
                        <a:t>Issue Ages</a:t>
                      </a:r>
                    </a:p>
                  </a:txBody>
                  <a:tcPr marL="46716" marR="46716"/>
                </a:tc>
                <a:tc>
                  <a:txBody>
                    <a:bodyPr/>
                    <a:lstStyle/>
                    <a:p>
                      <a:pPr algn="ctr"/>
                      <a:r>
                        <a:rPr lang="en-US" sz="1050" dirty="0"/>
                        <a:t>5-year:  0-89</a:t>
                      </a:r>
                    </a:p>
                    <a:p>
                      <a:pPr algn="ctr"/>
                      <a:r>
                        <a:rPr lang="en-US" sz="1050" dirty="0"/>
                        <a:t>7-year:  0-88</a:t>
                      </a:r>
                    </a:p>
                  </a:txBody>
                  <a:tcPr marL="46716" marR="46716"/>
                </a:tc>
                <a:tc>
                  <a:txBody>
                    <a:bodyPr/>
                    <a:lstStyle/>
                    <a:p>
                      <a:pPr algn="ctr"/>
                      <a:r>
                        <a:rPr lang="en-US" sz="1050" dirty="0"/>
                        <a:t>5-year:  0-89</a:t>
                      </a:r>
                    </a:p>
                    <a:p>
                      <a:pPr algn="ctr"/>
                      <a:r>
                        <a:rPr lang="en-US" sz="1050" dirty="0"/>
                        <a:t>7-year:  0-88</a:t>
                      </a:r>
                    </a:p>
                  </a:txBody>
                  <a:tcPr marL="46716" marR="46716"/>
                </a:tc>
                <a:extLst>
                  <a:ext uri="{0D108BD9-81ED-4DB2-BD59-A6C34878D82A}">
                    <a16:rowId xmlns:a16="http://schemas.microsoft.com/office/drawing/2014/main" val="1618136099"/>
                  </a:ext>
                </a:extLst>
              </a:tr>
              <a:tr h="274320">
                <a:tc>
                  <a:txBody>
                    <a:bodyPr/>
                    <a:lstStyle/>
                    <a:p>
                      <a:r>
                        <a:rPr lang="en-US" sz="1050" dirty="0"/>
                        <a:t>Minimum Premium</a:t>
                      </a:r>
                    </a:p>
                  </a:txBody>
                  <a:tcPr marL="46716" marR="4671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$25,000 minimum initial deposit with $500 minimum additions in first policy year</a:t>
                      </a:r>
                    </a:p>
                  </a:txBody>
                  <a:tcPr marL="46716" marR="46716"/>
                </a:tc>
                <a:tc>
                  <a:txBody>
                    <a:bodyPr/>
                    <a:lstStyle/>
                    <a:p>
                      <a:r>
                        <a:rPr lang="en-US" sz="1050" dirty="0"/>
                        <a:t>$5,000 minimum initial deposit with $500 minimum additions in first policy year</a:t>
                      </a:r>
                    </a:p>
                  </a:txBody>
                  <a:tcPr marL="46716" marR="46716"/>
                </a:tc>
                <a:extLst>
                  <a:ext uri="{0D108BD9-81ED-4DB2-BD59-A6C34878D82A}">
                    <a16:rowId xmlns:a16="http://schemas.microsoft.com/office/drawing/2014/main" val="2989391564"/>
                  </a:ext>
                </a:extLst>
              </a:tr>
              <a:tr h="182880">
                <a:tc>
                  <a:txBody>
                    <a:bodyPr/>
                    <a:lstStyle/>
                    <a:p>
                      <a:r>
                        <a:rPr lang="en-US" sz="1050" dirty="0"/>
                        <a:t>Return of Premium</a:t>
                      </a:r>
                    </a:p>
                  </a:txBody>
                  <a:tcPr marL="46716" marR="46716"/>
                </a:tc>
                <a:tc>
                  <a:txBody>
                    <a:bodyPr/>
                    <a:lstStyle/>
                    <a:p>
                      <a:r>
                        <a:rPr lang="en-US" sz="1050" dirty="0"/>
                        <a:t>No</a:t>
                      </a:r>
                    </a:p>
                  </a:txBody>
                  <a:tcPr marL="46716" marR="46716"/>
                </a:tc>
                <a:tc>
                  <a:txBody>
                    <a:bodyPr/>
                    <a:lstStyle/>
                    <a:p>
                      <a:r>
                        <a:rPr lang="en-US" sz="1050" dirty="0"/>
                        <a:t>Yes</a:t>
                      </a:r>
                    </a:p>
                  </a:txBody>
                  <a:tcPr marL="46716" marR="46716"/>
                </a:tc>
                <a:extLst>
                  <a:ext uri="{0D108BD9-81ED-4DB2-BD59-A6C34878D82A}">
                    <a16:rowId xmlns:a16="http://schemas.microsoft.com/office/drawing/2014/main" val="3712005047"/>
                  </a:ext>
                </a:extLst>
              </a:tr>
              <a:tr h="182880">
                <a:tc>
                  <a:txBody>
                    <a:bodyPr/>
                    <a:lstStyle/>
                    <a:p>
                      <a:r>
                        <a:rPr lang="en-US" sz="1050" dirty="0"/>
                        <a:t>Interest Bonus</a:t>
                      </a:r>
                    </a:p>
                  </a:txBody>
                  <a:tcPr marL="46716" marR="4671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None</a:t>
                      </a:r>
                    </a:p>
                  </a:txBody>
                  <a:tcPr marL="46716" marR="4671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Additional interest added to accumulation values of $50,000 or higher</a:t>
                      </a:r>
                    </a:p>
                  </a:txBody>
                  <a:tcPr marL="46716" marR="46716"/>
                </a:tc>
                <a:extLst>
                  <a:ext uri="{0D108BD9-81ED-4DB2-BD59-A6C34878D82A}">
                    <a16:rowId xmlns:a16="http://schemas.microsoft.com/office/drawing/2014/main" val="2060174945"/>
                  </a:ext>
                </a:extLst>
              </a:tr>
              <a:tr h="274320">
                <a:tc>
                  <a:txBody>
                    <a:bodyPr/>
                    <a:lstStyle/>
                    <a:p>
                      <a:r>
                        <a:rPr lang="en-US" sz="1050" dirty="0"/>
                        <a:t>Liquidity</a:t>
                      </a:r>
                    </a:p>
                  </a:txBody>
                  <a:tcPr marL="46716" marR="4671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10% annual withdrawal with no withdrawal charges</a:t>
                      </a:r>
                    </a:p>
                  </a:txBody>
                  <a:tcPr marL="46716" marR="4671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10% annual withdrawal with no withdrawal charges</a:t>
                      </a:r>
                    </a:p>
                  </a:txBody>
                  <a:tcPr marL="46716" marR="46716"/>
                </a:tc>
                <a:extLst>
                  <a:ext uri="{0D108BD9-81ED-4DB2-BD59-A6C34878D82A}">
                    <a16:rowId xmlns:a16="http://schemas.microsoft.com/office/drawing/2014/main" val="3457962505"/>
                  </a:ext>
                </a:extLst>
              </a:tr>
              <a:tr h="182880">
                <a:tc>
                  <a:txBody>
                    <a:bodyPr/>
                    <a:lstStyle/>
                    <a:p>
                      <a:r>
                        <a:rPr lang="en-US" sz="1050" dirty="0"/>
                        <a:t>Death Benefit</a:t>
                      </a:r>
                    </a:p>
                  </a:txBody>
                  <a:tcPr marL="46716" marR="4671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Accumulation value less any applicable premium taxes</a:t>
                      </a:r>
                    </a:p>
                  </a:txBody>
                  <a:tcPr marL="46716" marR="4671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Accumulation value less any applicable premium taxes</a:t>
                      </a:r>
                    </a:p>
                  </a:txBody>
                  <a:tcPr marL="46716" marR="46716"/>
                </a:tc>
                <a:extLst>
                  <a:ext uri="{0D108BD9-81ED-4DB2-BD59-A6C34878D82A}">
                    <a16:rowId xmlns:a16="http://schemas.microsoft.com/office/drawing/2014/main" val="2034839659"/>
                  </a:ext>
                </a:extLst>
              </a:tr>
              <a:tr h="182880">
                <a:tc>
                  <a:txBody>
                    <a:bodyPr/>
                    <a:lstStyle/>
                    <a:p>
                      <a:r>
                        <a:rPr lang="en-US" sz="1050" dirty="0"/>
                        <a:t>Withdrawal Charges</a:t>
                      </a:r>
                    </a:p>
                  </a:txBody>
                  <a:tcPr marL="46716" marR="4671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Surrender charge and market value adjustment applicable during Guarantee Period (5/7 years)</a:t>
                      </a:r>
                    </a:p>
                  </a:txBody>
                  <a:tcPr marL="46716" marR="4671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Surrender charge and market value adjustment applicable during Guarantee Period (5/7 years)</a:t>
                      </a:r>
                    </a:p>
                  </a:txBody>
                  <a:tcPr marL="46716" marR="46716"/>
                </a:tc>
                <a:extLst>
                  <a:ext uri="{0D108BD9-81ED-4DB2-BD59-A6C34878D82A}">
                    <a16:rowId xmlns:a16="http://schemas.microsoft.com/office/drawing/2014/main" val="2808760876"/>
                  </a:ext>
                </a:extLst>
              </a:tr>
              <a:tr h="274320">
                <a:tc>
                  <a:txBody>
                    <a:bodyPr/>
                    <a:lstStyle/>
                    <a:p>
                      <a:r>
                        <a:rPr lang="en-US" sz="1050" dirty="0"/>
                        <a:t>Other Benefits</a:t>
                      </a:r>
                    </a:p>
                  </a:txBody>
                  <a:tcPr marL="46716" marR="46716"/>
                </a:tc>
                <a:tc>
                  <a:txBody>
                    <a:bodyPr/>
                    <a:lstStyle/>
                    <a:p>
                      <a:pPr marL="111125"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t>Higher credited rates than Ultra-Secure Plus</a:t>
                      </a:r>
                    </a:p>
                  </a:txBody>
                  <a:tcPr marL="46716" marR="46716"/>
                </a:tc>
                <a:tc>
                  <a:txBody>
                    <a:bodyPr/>
                    <a:lstStyle/>
                    <a:p>
                      <a:pPr marL="111125"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t>Competitive crediting rates</a:t>
                      </a:r>
                    </a:p>
                    <a:p>
                      <a:pPr marL="111125"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t>Better liquidity than Ultra-Premier with return of premium provision and lower surrender charges</a:t>
                      </a:r>
                    </a:p>
                  </a:txBody>
                  <a:tcPr marL="46716" marR="46716"/>
                </a:tc>
                <a:extLst>
                  <a:ext uri="{0D108BD9-81ED-4DB2-BD59-A6C34878D82A}">
                    <a16:rowId xmlns:a16="http://schemas.microsoft.com/office/drawing/2014/main" val="4099598548"/>
                  </a:ext>
                </a:extLst>
              </a:tr>
            </a:tbl>
          </a:graphicData>
        </a:graphic>
      </p:graphicFrame>
      <p:sp>
        <p:nvSpPr>
          <p:cNvPr id="4" name="Slide Number Placeholder 3">
            <a:extLst>
              <a:ext uri="{FF2B5EF4-FFF2-40B4-BE49-F238E27FC236}">
                <a16:creationId xmlns:a16="http://schemas.microsoft.com/office/drawing/2014/main" id="{E1C2A057-9F78-430C-A039-57857602DEB2}"/>
              </a:ext>
            </a:extLst>
          </p:cNvPr>
          <p:cNvSpPr>
            <a:spLocks noGrp="1"/>
          </p:cNvSpPr>
          <p:nvPr>
            <p:ph type="sldNum" sz="quarter" idx="10"/>
          </p:nvPr>
        </p:nvSpPr>
        <p:spPr/>
        <p:txBody>
          <a:bodyPr/>
          <a:lstStyle/>
          <a:p>
            <a:fld id="{6DEEFC38-9F1D-F64B-A402-A9A479E8BA73}" type="slidenum">
              <a:rPr lang="en-US" smtClean="0"/>
              <a:pPr/>
              <a:t>48</a:t>
            </a:fld>
            <a:endParaRPr lang="en-US" dirty="0"/>
          </a:p>
        </p:txBody>
      </p:sp>
    </p:spTree>
    <p:extLst>
      <p:ext uri="{BB962C8B-B14F-4D97-AF65-F5344CB8AC3E}">
        <p14:creationId xmlns:p14="http://schemas.microsoft.com/office/powerpoint/2010/main" val="19388033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AAA82A-02E4-41D9-80D8-0356E9279F06}"/>
              </a:ext>
            </a:extLst>
          </p:cNvPr>
          <p:cNvSpPr>
            <a:spLocks noGrp="1"/>
          </p:cNvSpPr>
          <p:nvPr>
            <p:ph type="sldNum" sz="quarter" idx="10"/>
          </p:nvPr>
        </p:nvSpPr>
        <p:spPr/>
        <p:txBody>
          <a:bodyPr/>
          <a:lstStyle/>
          <a:p>
            <a:fld id="{6DEEFC38-9F1D-F64B-A402-A9A479E8BA73}" type="slidenum">
              <a:rPr lang="en-US" smtClean="0"/>
              <a:pPr/>
              <a:t>49</a:t>
            </a:fld>
            <a:endParaRPr lang="en-US" dirty="0"/>
          </a:p>
        </p:txBody>
      </p:sp>
      <p:sp>
        <p:nvSpPr>
          <p:cNvPr id="6" name="Title 1">
            <a:extLst>
              <a:ext uri="{FF2B5EF4-FFF2-40B4-BE49-F238E27FC236}">
                <a16:creationId xmlns:a16="http://schemas.microsoft.com/office/drawing/2014/main" id="{F217F1B3-5BC2-47C4-BCE0-CBE99A35C587}"/>
              </a:ext>
            </a:extLst>
          </p:cNvPr>
          <p:cNvSpPr txBox="1">
            <a:spLocks/>
          </p:cNvSpPr>
          <p:nvPr/>
        </p:nvSpPr>
        <p:spPr bwMode="auto">
          <a:xfrm>
            <a:off x="520302" y="1913820"/>
            <a:ext cx="8090048" cy="57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3419" rtl="0" eaLnBrk="1" fontAlgn="base" hangingPunct="1">
              <a:lnSpc>
                <a:spcPct val="90000"/>
              </a:lnSpc>
              <a:spcBef>
                <a:spcPct val="0"/>
              </a:spcBef>
              <a:spcAft>
                <a:spcPct val="0"/>
              </a:spcAft>
              <a:defRPr sz="2400" kern="1200">
                <a:solidFill>
                  <a:srgbClr val="0263A7"/>
                </a:solidFill>
                <a:latin typeface="+mj-lt"/>
                <a:ea typeface="+mj-ea"/>
                <a:cs typeface="+mj-cs"/>
              </a:defRPr>
            </a:lvl1pPr>
            <a:lvl2pPr algn="l" defTabSz="683419" rtl="0" eaLnBrk="1" fontAlgn="base" hangingPunct="1">
              <a:lnSpc>
                <a:spcPct val="90000"/>
              </a:lnSpc>
              <a:spcBef>
                <a:spcPct val="0"/>
              </a:spcBef>
              <a:spcAft>
                <a:spcPct val="0"/>
              </a:spcAft>
              <a:defRPr sz="2400">
                <a:solidFill>
                  <a:srgbClr val="0263A7"/>
                </a:solidFill>
                <a:latin typeface="Arial" charset="0"/>
              </a:defRPr>
            </a:lvl2pPr>
            <a:lvl3pPr algn="l" defTabSz="683419" rtl="0" eaLnBrk="1" fontAlgn="base" hangingPunct="1">
              <a:lnSpc>
                <a:spcPct val="90000"/>
              </a:lnSpc>
              <a:spcBef>
                <a:spcPct val="0"/>
              </a:spcBef>
              <a:spcAft>
                <a:spcPct val="0"/>
              </a:spcAft>
              <a:defRPr sz="2400">
                <a:solidFill>
                  <a:srgbClr val="0263A7"/>
                </a:solidFill>
                <a:latin typeface="Arial" charset="0"/>
              </a:defRPr>
            </a:lvl3pPr>
            <a:lvl4pPr algn="l" defTabSz="683419" rtl="0" eaLnBrk="1" fontAlgn="base" hangingPunct="1">
              <a:lnSpc>
                <a:spcPct val="90000"/>
              </a:lnSpc>
              <a:spcBef>
                <a:spcPct val="0"/>
              </a:spcBef>
              <a:spcAft>
                <a:spcPct val="0"/>
              </a:spcAft>
              <a:defRPr sz="2400">
                <a:solidFill>
                  <a:srgbClr val="0263A7"/>
                </a:solidFill>
                <a:latin typeface="Arial" charset="0"/>
              </a:defRPr>
            </a:lvl4pPr>
            <a:lvl5pPr algn="l" defTabSz="683419" rtl="0" eaLnBrk="1" fontAlgn="base" hangingPunct="1">
              <a:lnSpc>
                <a:spcPct val="90000"/>
              </a:lnSpc>
              <a:spcBef>
                <a:spcPct val="0"/>
              </a:spcBef>
              <a:spcAft>
                <a:spcPct val="0"/>
              </a:spcAft>
              <a:defRPr sz="2400">
                <a:solidFill>
                  <a:srgbClr val="0263A7"/>
                </a:solidFill>
                <a:latin typeface="Arial" charset="0"/>
              </a:defRPr>
            </a:lvl5pPr>
            <a:lvl6pPr marL="342892" algn="l" defTabSz="684593" rtl="0" eaLnBrk="1" fontAlgn="base" hangingPunct="1">
              <a:lnSpc>
                <a:spcPct val="90000"/>
              </a:lnSpc>
              <a:spcBef>
                <a:spcPct val="0"/>
              </a:spcBef>
              <a:spcAft>
                <a:spcPct val="0"/>
              </a:spcAft>
              <a:defRPr sz="2400">
                <a:solidFill>
                  <a:srgbClr val="0263A7"/>
                </a:solidFill>
                <a:latin typeface="Arial" charset="0"/>
              </a:defRPr>
            </a:lvl6pPr>
            <a:lvl7pPr marL="685783" algn="l" defTabSz="684593" rtl="0" eaLnBrk="1" fontAlgn="base" hangingPunct="1">
              <a:lnSpc>
                <a:spcPct val="90000"/>
              </a:lnSpc>
              <a:spcBef>
                <a:spcPct val="0"/>
              </a:spcBef>
              <a:spcAft>
                <a:spcPct val="0"/>
              </a:spcAft>
              <a:defRPr sz="2400">
                <a:solidFill>
                  <a:srgbClr val="0263A7"/>
                </a:solidFill>
                <a:latin typeface="Arial" charset="0"/>
              </a:defRPr>
            </a:lvl7pPr>
            <a:lvl8pPr marL="1028675" algn="l" defTabSz="684593" rtl="0" eaLnBrk="1" fontAlgn="base" hangingPunct="1">
              <a:lnSpc>
                <a:spcPct val="90000"/>
              </a:lnSpc>
              <a:spcBef>
                <a:spcPct val="0"/>
              </a:spcBef>
              <a:spcAft>
                <a:spcPct val="0"/>
              </a:spcAft>
              <a:defRPr sz="2400">
                <a:solidFill>
                  <a:srgbClr val="0263A7"/>
                </a:solidFill>
                <a:latin typeface="Arial" charset="0"/>
              </a:defRPr>
            </a:lvl8pPr>
            <a:lvl9pPr marL="1371566" algn="l" defTabSz="684593" rtl="0" eaLnBrk="1" fontAlgn="base" hangingPunct="1">
              <a:lnSpc>
                <a:spcPct val="90000"/>
              </a:lnSpc>
              <a:spcBef>
                <a:spcPct val="0"/>
              </a:spcBef>
              <a:spcAft>
                <a:spcPct val="0"/>
              </a:spcAft>
              <a:defRPr sz="2400">
                <a:solidFill>
                  <a:srgbClr val="0263A7"/>
                </a:solidFill>
                <a:latin typeface="Arial" charset="0"/>
              </a:defRPr>
            </a:lvl9pPr>
          </a:lstStyle>
          <a:p>
            <a:r>
              <a:rPr lang="en-US" dirty="0"/>
              <a:t>&gt; Bonus Flexible Annuity</a:t>
            </a:r>
          </a:p>
        </p:txBody>
      </p:sp>
    </p:spTree>
    <p:extLst>
      <p:ext uri="{BB962C8B-B14F-4D97-AF65-F5344CB8AC3E}">
        <p14:creationId xmlns:p14="http://schemas.microsoft.com/office/powerpoint/2010/main" val="10870175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01341-F061-4839-B1BA-59B8E39947E0}"/>
              </a:ext>
            </a:extLst>
          </p:cNvPr>
          <p:cNvSpPr>
            <a:spLocks noGrp="1"/>
          </p:cNvSpPr>
          <p:nvPr>
            <p:ph type="title"/>
          </p:nvPr>
        </p:nvSpPr>
        <p:spPr/>
        <p:txBody>
          <a:bodyPr/>
          <a:lstStyle/>
          <a:p>
            <a:r>
              <a:rPr lang="en-US" dirty="0"/>
              <a:t>Bonus Flexible Annuity</a:t>
            </a:r>
          </a:p>
        </p:txBody>
      </p:sp>
      <p:sp>
        <p:nvSpPr>
          <p:cNvPr id="3" name="Content Placeholder 2">
            <a:extLst>
              <a:ext uri="{FF2B5EF4-FFF2-40B4-BE49-F238E27FC236}">
                <a16:creationId xmlns:a16="http://schemas.microsoft.com/office/drawing/2014/main" id="{C8DEB5CA-92C5-4829-8EE6-562D923E7955}"/>
              </a:ext>
            </a:extLst>
          </p:cNvPr>
          <p:cNvSpPr>
            <a:spLocks noGrp="1"/>
          </p:cNvSpPr>
          <p:nvPr>
            <p:ph idx="1"/>
          </p:nvPr>
        </p:nvSpPr>
        <p:spPr/>
        <p:txBody>
          <a:bodyPr/>
          <a:lstStyle/>
          <a:p>
            <a:pPr marL="0" indent="0">
              <a:buNone/>
            </a:pPr>
            <a:r>
              <a:rPr lang="en-US" dirty="0">
                <a:solidFill>
                  <a:schemeClr val="accent1"/>
                </a:solidFill>
              </a:rPr>
              <a:t>Bonus Flexible Annuity</a:t>
            </a:r>
            <a:r>
              <a:rPr lang="en-US" dirty="0"/>
              <a:t>, or BFA, is designed specifically for the accumulation of funds for both tax-qualified and nonqualified plans.</a:t>
            </a:r>
          </a:p>
          <a:p>
            <a:pPr marL="0" indent="0">
              <a:buNone/>
            </a:pPr>
            <a:endParaRPr lang="en-US" dirty="0"/>
          </a:p>
          <a:p>
            <a:pPr marL="0" indent="0">
              <a:buNone/>
            </a:pPr>
            <a:r>
              <a:rPr lang="en-US" dirty="0"/>
              <a:t>It is a flexible premium deferred annuity with a fixed interest rate and flexible contribution options. </a:t>
            </a:r>
          </a:p>
          <a:p>
            <a:pPr marL="0" indent="0">
              <a:buNone/>
            </a:pPr>
            <a:endParaRPr lang="en-US" dirty="0"/>
          </a:p>
        </p:txBody>
      </p:sp>
      <p:sp>
        <p:nvSpPr>
          <p:cNvPr id="4" name="Slide Number Placeholder 3">
            <a:extLst>
              <a:ext uri="{FF2B5EF4-FFF2-40B4-BE49-F238E27FC236}">
                <a16:creationId xmlns:a16="http://schemas.microsoft.com/office/drawing/2014/main" id="{DC1D02A0-E887-4427-B358-76EA71B2B88B}"/>
              </a:ext>
            </a:extLst>
          </p:cNvPr>
          <p:cNvSpPr>
            <a:spLocks noGrp="1"/>
          </p:cNvSpPr>
          <p:nvPr>
            <p:ph type="sldNum" sz="quarter" idx="10"/>
          </p:nvPr>
        </p:nvSpPr>
        <p:spPr/>
        <p:txBody>
          <a:bodyPr/>
          <a:lstStyle/>
          <a:p>
            <a:fld id="{6DEEFC38-9F1D-F64B-A402-A9A479E8BA73}" type="slidenum">
              <a:rPr lang="en-US" smtClean="0"/>
              <a:pPr/>
              <a:t>50</a:t>
            </a:fld>
            <a:endParaRPr lang="en-US" dirty="0"/>
          </a:p>
        </p:txBody>
      </p:sp>
    </p:spTree>
    <p:extLst>
      <p:ext uri="{BB962C8B-B14F-4D97-AF65-F5344CB8AC3E}">
        <p14:creationId xmlns:p14="http://schemas.microsoft.com/office/powerpoint/2010/main" val="2888929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8F7F-ECEB-41F5-8DFA-BD98FE473BEF}"/>
              </a:ext>
            </a:extLst>
          </p:cNvPr>
          <p:cNvSpPr>
            <a:spLocks noGrp="1"/>
          </p:cNvSpPr>
          <p:nvPr>
            <p:ph type="title"/>
          </p:nvPr>
        </p:nvSpPr>
        <p:spPr/>
        <p:txBody>
          <a:bodyPr/>
          <a:lstStyle/>
          <a:p>
            <a:r>
              <a:rPr lang="en-US" dirty="0"/>
              <a:t>Bonus Flexible Annuity</a:t>
            </a:r>
            <a:br>
              <a:rPr lang="en-US" dirty="0"/>
            </a:br>
            <a:endParaRPr lang="en-US" dirty="0"/>
          </a:p>
        </p:txBody>
      </p:sp>
      <p:sp>
        <p:nvSpPr>
          <p:cNvPr id="3" name="Content Placeholder 2">
            <a:extLst>
              <a:ext uri="{FF2B5EF4-FFF2-40B4-BE49-F238E27FC236}">
                <a16:creationId xmlns:a16="http://schemas.microsoft.com/office/drawing/2014/main" id="{1BC9116F-0F73-4E7E-9ECE-7DED56357681}"/>
              </a:ext>
            </a:extLst>
          </p:cNvPr>
          <p:cNvSpPr>
            <a:spLocks noGrp="1"/>
          </p:cNvSpPr>
          <p:nvPr>
            <p:ph idx="1"/>
          </p:nvPr>
        </p:nvSpPr>
        <p:spPr/>
        <p:txBody>
          <a:bodyPr/>
          <a:lstStyle/>
          <a:p>
            <a:pPr marL="0" indent="0">
              <a:buNone/>
            </a:pPr>
            <a:r>
              <a:rPr lang="en-US" dirty="0"/>
              <a:t>Issues ages: 0-89</a:t>
            </a:r>
          </a:p>
          <a:p>
            <a:endParaRPr lang="en-US" dirty="0"/>
          </a:p>
          <a:p>
            <a:r>
              <a:rPr lang="en-US" dirty="0"/>
              <a:t>Premium:</a:t>
            </a:r>
          </a:p>
          <a:p>
            <a:pPr lvl="1"/>
            <a:r>
              <a:rPr lang="en-US" dirty="0"/>
              <a:t>$1,200 minimum annual contribution for recurring premiums</a:t>
            </a:r>
          </a:p>
          <a:p>
            <a:pPr lvl="1"/>
            <a:r>
              <a:rPr lang="en-US" dirty="0"/>
              <a:t>$5,000 minimum for single premium </a:t>
            </a:r>
          </a:p>
          <a:p>
            <a:pPr lvl="1"/>
            <a:r>
              <a:rPr lang="en-US" dirty="0"/>
              <a:t>$1 million is the maximum purchase amount.  Higher amounts are possible but require home office approval.</a:t>
            </a:r>
          </a:p>
          <a:p>
            <a:endParaRPr lang="en-US" dirty="0"/>
          </a:p>
          <a:p>
            <a:pPr marL="0" indent="0">
              <a:buNone/>
            </a:pPr>
            <a:r>
              <a:rPr lang="en-US" dirty="0"/>
              <a:t>Contributions are flexible and may be increased or decreased at any time subject to a minimum of $100 per month.</a:t>
            </a:r>
          </a:p>
        </p:txBody>
      </p:sp>
      <p:sp>
        <p:nvSpPr>
          <p:cNvPr id="4" name="Slide Number Placeholder 3">
            <a:extLst>
              <a:ext uri="{FF2B5EF4-FFF2-40B4-BE49-F238E27FC236}">
                <a16:creationId xmlns:a16="http://schemas.microsoft.com/office/drawing/2014/main" id="{22B4F556-840A-47AF-ABE8-23B0FAE6CBD8}"/>
              </a:ext>
            </a:extLst>
          </p:cNvPr>
          <p:cNvSpPr>
            <a:spLocks noGrp="1"/>
          </p:cNvSpPr>
          <p:nvPr>
            <p:ph type="sldNum" sz="quarter" idx="10"/>
          </p:nvPr>
        </p:nvSpPr>
        <p:spPr/>
        <p:txBody>
          <a:bodyPr/>
          <a:lstStyle/>
          <a:p>
            <a:fld id="{6DEEFC38-9F1D-F64B-A402-A9A479E8BA73}" type="slidenum">
              <a:rPr lang="en-US" smtClean="0"/>
              <a:pPr/>
              <a:t>51</a:t>
            </a:fld>
            <a:endParaRPr lang="en-US" dirty="0"/>
          </a:p>
        </p:txBody>
      </p:sp>
    </p:spTree>
    <p:extLst>
      <p:ext uri="{BB962C8B-B14F-4D97-AF65-F5344CB8AC3E}">
        <p14:creationId xmlns:p14="http://schemas.microsoft.com/office/powerpoint/2010/main" val="616658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8F7F-ECEB-41F5-8DFA-BD98FE473BEF}"/>
              </a:ext>
            </a:extLst>
          </p:cNvPr>
          <p:cNvSpPr>
            <a:spLocks noGrp="1"/>
          </p:cNvSpPr>
          <p:nvPr>
            <p:ph type="title"/>
          </p:nvPr>
        </p:nvSpPr>
        <p:spPr/>
        <p:txBody>
          <a:bodyPr/>
          <a:lstStyle/>
          <a:p>
            <a:r>
              <a:rPr lang="en-US" dirty="0"/>
              <a:t>Bonus Flexible Annuity – Crediting Rates</a:t>
            </a:r>
            <a:br>
              <a:rPr lang="en-US" dirty="0"/>
            </a:br>
            <a:endParaRPr lang="en-US" dirty="0"/>
          </a:p>
        </p:txBody>
      </p:sp>
      <p:sp>
        <p:nvSpPr>
          <p:cNvPr id="3" name="Content Placeholder 2">
            <a:extLst>
              <a:ext uri="{FF2B5EF4-FFF2-40B4-BE49-F238E27FC236}">
                <a16:creationId xmlns:a16="http://schemas.microsoft.com/office/drawing/2014/main" id="{1BC9116F-0F73-4E7E-9ECE-7DED56357681}"/>
              </a:ext>
            </a:extLst>
          </p:cNvPr>
          <p:cNvSpPr>
            <a:spLocks noGrp="1"/>
          </p:cNvSpPr>
          <p:nvPr>
            <p:ph idx="1"/>
          </p:nvPr>
        </p:nvSpPr>
        <p:spPr/>
        <p:txBody>
          <a:bodyPr/>
          <a:lstStyle/>
          <a:p>
            <a:r>
              <a:rPr lang="en-US" sz="1600" dirty="0"/>
              <a:t>Cash value accumulates at a current interest rate</a:t>
            </a:r>
          </a:p>
          <a:p>
            <a:endParaRPr lang="en-US" sz="1600" dirty="0"/>
          </a:p>
          <a:p>
            <a:r>
              <a:rPr lang="en-US" sz="1600" dirty="0"/>
              <a:t>Contributions receive an additional 1%* in addition to the current rate during the first 12 months for all new deposits made</a:t>
            </a:r>
          </a:p>
          <a:p>
            <a:endParaRPr lang="en-US" sz="1600" dirty="0"/>
          </a:p>
          <a:p>
            <a:r>
              <a:rPr lang="en-US" sz="1600" dirty="0"/>
              <a:t>After 12 months, the deposits receive the stated current interest rate, but not the first year additional 1%*</a:t>
            </a:r>
          </a:p>
          <a:p>
            <a:endParaRPr lang="en-US" sz="1600" dirty="0"/>
          </a:p>
          <a:p>
            <a:r>
              <a:rPr lang="en-US" sz="1600" dirty="0"/>
              <a:t>Additional 0.15%* added to the interest rate on accumulation values of $50,000 or more</a:t>
            </a:r>
          </a:p>
          <a:p>
            <a:endParaRPr lang="en-US" sz="1800" dirty="0"/>
          </a:p>
          <a:p>
            <a:pPr marL="0" indent="0">
              <a:buNone/>
            </a:pPr>
            <a:r>
              <a:rPr lang="en-US" sz="1100" dirty="0"/>
              <a:t>* These values are subject to change.</a:t>
            </a:r>
          </a:p>
        </p:txBody>
      </p:sp>
      <p:sp>
        <p:nvSpPr>
          <p:cNvPr id="4" name="Slide Number Placeholder 3">
            <a:extLst>
              <a:ext uri="{FF2B5EF4-FFF2-40B4-BE49-F238E27FC236}">
                <a16:creationId xmlns:a16="http://schemas.microsoft.com/office/drawing/2014/main" id="{22B4F556-840A-47AF-ABE8-23B0FAE6CBD8}"/>
              </a:ext>
            </a:extLst>
          </p:cNvPr>
          <p:cNvSpPr>
            <a:spLocks noGrp="1"/>
          </p:cNvSpPr>
          <p:nvPr>
            <p:ph type="sldNum" sz="quarter" idx="10"/>
          </p:nvPr>
        </p:nvSpPr>
        <p:spPr/>
        <p:txBody>
          <a:bodyPr/>
          <a:lstStyle/>
          <a:p>
            <a:fld id="{6DEEFC38-9F1D-F64B-A402-A9A479E8BA73}" type="slidenum">
              <a:rPr lang="en-US" smtClean="0"/>
              <a:pPr/>
              <a:t>52</a:t>
            </a:fld>
            <a:endParaRPr lang="en-US" dirty="0"/>
          </a:p>
        </p:txBody>
      </p:sp>
    </p:spTree>
    <p:extLst>
      <p:ext uri="{BB962C8B-B14F-4D97-AF65-F5344CB8AC3E}">
        <p14:creationId xmlns:p14="http://schemas.microsoft.com/office/powerpoint/2010/main" val="891452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8F7F-ECEB-41F5-8DFA-BD98FE473BEF}"/>
              </a:ext>
            </a:extLst>
          </p:cNvPr>
          <p:cNvSpPr>
            <a:spLocks noGrp="1"/>
          </p:cNvSpPr>
          <p:nvPr>
            <p:ph type="title"/>
          </p:nvPr>
        </p:nvSpPr>
        <p:spPr/>
        <p:txBody>
          <a:bodyPr/>
          <a:lstStyle/>
          <a:p>
            <a:r>
              <a:rPr lang="en-US" dirty="0"/>
              <a:t>Bonus Flexible Annuity – Surrender Charges</a:t>
            </a:r>
            <a:br>
              <a:rPr lang="en-US" dirty="0"/>
            </a:br>
            <a:endParaRPr lang="en-US" dirty="0"/>
          </a:p>
        </p:txBody>
      </p:sp>
      <p:sp>
        <p:nvSpPr>
          <p:cNvPr id="3" name="Content Placeholder 2">
            <a:extLst>
              <a:ext uri="{FF2B5EF4-FFF2-40B4-BE49-F238E27FC236}">
                <a16:creationId xmlns:a16="http://schemas.microsoft.com/office/drawing/2014/main" id="{1BC9116F-0F73-4E7E-9ECE-7DED56357681}"/>
              </a:ext>
            </a:extLst>
          </p:cNvPr>
          <p:cNvSpPr>
            <a:spLocks noGrp="1"/>
          </p:cNvSpPr>
          <p:nvPr>
            <p:ph idx="1"/>
          </p:nvPr>
        </p:nvSpPr>
        <p:spPr/>
        <p:txBody>
          <a:bodyPr/>
          <a:lstStyle/>
          <a:p>
            <a:r>
              <a:rPr lang="en-US" sz="1600" dirty="0"/>
              <a:t>Up to 10% of the cash value can be withdrawn </a:t>
            </a:r>
            <a:r>
              <a:rPr lang="en-US" sz="1600" dirty="0">
                <a:solidFill>
                  <a:schemeClr val="accent1"/>
                </a:solidFill>
              </a:rPr>
              <a:t>annually</a:t>
            </a:r>
            <a:r>
              <a:rPr lang="en-US" sz="1600" dirty="0"/>
              <a:t> with no surrender charge</a:t>
            </a:r>
          </a:p>
          <a:p>
            <a:r>
              <a:rPr lang="en-US" sz="1600" dirty="0"/>
              <a:t>Minimum withdrawal is $100</a:t>
            </a:r>
          </a:p>
          <a:p>
            <a:r>
              <a:rPr lang="en-US" sz="1600" dirty="0"/>
              <a:t>The accumulation value cannot be less than $5,000 after the withdrawal</a:t>
            </a:r>
          </a:p>
          <a:p>
            <a:r>
              <a:rPr lang="en-US" sz="1600" dirty="0"/>
              <a:t>Withdrawals in excess of the annual 10% free withdrawal amount are subject to applicable surrender charges in the first 8 policy years (shown below)</a:t>
            </a:r>
          </a:p>
          <a:p>
            <a:r>
              <a:rPr lang="en-US" sz="1600" dirty="0"/>
              <a:t>There is no market value adjustment on this product</a:t>
            </a:r>
          </a:p>
          <a:p>
            <a:pPr marL="0" indent="0">
              <a:spcBef>
                <a:spcPts val="2400"/>
              </a:spcBef>
              <a:buNone/>
            </a:pPr>
            <a:r>
              <a:rPr lang="en-US" sz="1600" b="1" dirty="0"/>
              <a:t>Surrender Charges</a:t>
            </a:r>
          </a:p>
          <a:p>
            <a:endParaRPr lang="en-US" sz="1600" dirty="0"/>
          </a:p>
          <a:p>
            <a:endParaRPr lang="en-US" sz="1600" dirty="0"/>
          </a:p>
        </p:txBody>
      </p:sp>
      <p:sp>
        <p:nvSpPr>
          <p:cNvPr id="4" name="Slide Number Placeholder 3">
            <a:extLst>
              <a:ext uri="{FF2B5EF4-FFF2-40B4-BE49-F238E27FC236}">
                <a16:creationId xmlns:a16="http://schemas.microsoft.com/office/drawing/2014/main" id="{22B4F556-840A-47AF-ABE8-23B0FAE6CBD8}"/>
              </a:ext>
            </a:extLst>
          </p:cNvPr>
          <p:cNvSpPr>
            <a:spLocks noGrp="1"/>
          </p:cNvSpPr>
          <p:nvPr>
            <p:ph type="sldNum" sz="quarter" idx="10"/>
          </p:nvPr>
        </p:nvSpPr>
        <p:spPr/>
        <p:txBody>
          <a:bodyPr/>
          <a:lstStyle/>
          <a:p>
            <a:fld id="{6DEEFC38-9F1D-F64B-A402-A9A479E8BA73}" type="slidenum">
              <a:rPr lang="en-US" smtClean="0"/>
              <a:pPr/>
              <a:t>53</a:t>
            </a:fld>
            <a:endParaRPr lang="en-US" dirty="0"/>
          </a:p>
        </p:txBody>
      </p:sp>
      <p:graphicFrame>
        <p:nvGraphicFramePr>
          <p:cNvPr id="5" name="Table 4">
            <a:extLst>
              <a:ext uri="{FF2B5EF4-FFF2-40B4-BE49-F238E27FC236}">
                <a16:creationId xmlns:a16="http://schemas.microsoft.com/office/drawing/2014/main" id="{7A6266D2-3F04-46D6-A9CE-EDA7D4ED9F94}"/>
              </a:ext>
            </a:extLst>
          </p:cNvPr>
          <p:cNvGraphicFramePr>
            <a:graphicFrameLocks noGrp="1"/>
          </p:cNvGraphicFramePr>
          <p:nvPr>
            <p:extLst>
              <p:ext uri="{D42A27DB-BD31-4B8C-83A1-F6EECF244321}">
                <p14:modId xmlns:p14="http://schemas.microsoft.com/office/powerpoint/2010/main" val="2278130271"/>
              </p:ext>
            </p:extLst>
          </p:nvPr>
        </p:nvGraphicFramePr>
        <p:xfrm>
          <a:off x="430507" y="3596969"/>
          <a:ext cx="8119872" cy="668020"/>
        </p:xfrm>
        <a:graphic>
          <a:graphicData uri="http://schemas.openxmlformats.org/drawingml/2006/table">
            <a:tbl>
              <a:tblPr firstRow="1" bandRow="1">
                <a:tableStyleId>{5C22544A-7EE6-4342-B048-85BDC9FD1C3A}</a:tableStyleId>
              </a:tblPr>
              <a:tblGrid>
                <a:gridCol w="902208">
                  <a:extLst>
                    <a:ext uri="{9D8B030D-6E8A-4147-A177-3AD203B41FA5}">
                      <a16:colId xmlns:a16="http://schemas.microsoft.com/office/drawing/2014/main" val="4060559591"/>
                    </a:ext>
                  </a:extLst>
                </a:gridCol>
                <a:gridCol w="902208">
                  <a:extLst>
                    <a:ext uri="{9D8B030D-6E8A-4147-A177-3AD203B41FA5}">
                      <a16:colId xmlns:a16="http://schemas.microsoft.com/office/drawing/2014/main" val="3835287990"/>
                    </a:ext>
                  </a:extLst>
                </a:gridCol>
                <a:gridCol w="902208">
                  <a:extLst>
                    <a:ext uri="{9D8B030D-6E8A-4147-A177-3AD203B41FA5}">
                      <a16:colId xmlns:a16="http://schemas.microsoft.com/office/drawing/2014/main" val="3484208927"/>
                    </a:ext>
                  </a:extLst>
                </a:gridCol>
                <a:gridCol w="902208">
                  <a:extLst>
                    <a:ext uri="{9D8B030D-6E8A-4147-A177-3AD203B41FA5}">
                      <a16:colId xmlns:a16="http://schemas.microsoft.com/office/drawing/2014/main" val="4179394854"/>
                    </a:ext>
                  </a:extLst>
                </a:gridCol>
                <a:gridCol w="902208">
                  <a:extLst>
                    <a:ext uri="{9D8B030D-6E8A-4147-A177-3AD203B41FA5}">
                      <a16:colId xmlns:a16="http://schemas.microsoft.com/office/drawing/2014/main" val="533129184"/>
                    </a:ext>
                  </a:extLst>
                </a:gridCol>
                <a:gridCol w="902208">
                  <a:extLst>
                    <a:ext uri="{9D8B030D-6E8A-4147-A177-3AD203B41FA5}">
                      <a16:colId xmlns:a16="http://schemas.microsoft.com/office/drawing/2014/main" val="2961592127"/>
                    </a:ext>
                  </a:extLst>
                </a:gridCol>
                <a:gridCol w="902208">
                  <a:extLst>
                    <a:ext uri="{9D8B030D-6E8A-4147-A177-3AD203B41FA5}">
                      <a16:colId xmlns:a16="http://schemas.microsoft.com/office/drawing/2014/main" val="912936660"/>
                    </a:ext>
                  </a:extLst>
                </a:gridCol>
                <a:gridCol w="902208">
                  <a:extLst>
                    <a:ext uri="{9D8B030D-6E8A-4147-A177-3AD203B41FA5}">
                      <a16:colId xmlns:a16="http://schemas.microsoft.com/office/drawing/2014/main" val="963454028"/>
                    </a:ext>
                  </a:extLst>
                </a:gridCol>
                <a:gridCol w="902208">
                  <a:extLst>
                    <a:ext uri="{9D8B030D-6E8A-4147-A177-3AD203B41FA5}">
                      <a16:colId xmlns:a16="http://schemas.microsoft.com/office/drawing/2014/main" val="3896727428"/>
                    </a:ext>
                  </a:extLst>
                </a:gridCol>
              </a:tblGrid>
              <a:tr h="0">
                <a:tc>
                  <a:txBody>
                    <a:bodyPr/>
                    <a:lstStyle/>
                    <a:p>
                      <a:r>
                        <a:rPr lang="en-US" dirty="0"/>
                        <a:t>Year</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a:t>
                      </a:r>
                    </a:p>
                  </a:txBody>
                  <a:tcPr/>
                </a:tc>
                <a:tc>
                  <a:txBody>
                    <a:bodyPr/>
                    <a:lstStyle/>
                    <a:p>
                      <a:pPr algn="ctr"/>
                      <a:r>
                        <a:rPr lang="en-US" dirty="0"/>
                        <a:t>4</a:t>
                      </a:r>
                    </a:p>
                  </a:txBody>
                  <a:tcPr/>
                </a:tc>
                <a:tc>
                  <a:txBody>
                    <a:bodyPr/>
                    <a:lstStyle/>
                    <a:p>
                      <a:pPr algn="ctr"/>
                      <a:r>
                        <a:rPr lang="en-US" dirty="0"/>
                        <a:t>5</a:t>
                      </a:r>
                    </a:p>
                  </a:txBody>
                  <a:tcPr/>
                </a:tc>
                <a:tc>
                  <a:txBody>
                    <a:bodyPr/>
                    <a:lstStyle/>
                    <a:p>
                      <a:pPr algn="ctr"/>
                      <a:r>
                        <a:rPr lang="en-US" dirty="0"/>
                        <a:t>6</a:t>
                      </a:r>
                    </a:p>
                  </a:txBody>
                  <a:tcPr/>
                </a:tc>
                <a:tc>
                  <a:txBody>
                    <a:bodyPr/>
                    <a:lstStyle/>
                    <a:p>
                      <a:pPr algn="ctr"/>
                      <a:r>
                        <a:rPr lang="en-US" dirty="0"/>
                        <a:t>7</a:t>
                      </a:r>
                    </a:p>
                  </a:txBody>
                  <a:tcPr/>
                </a:tc>
                <a:tc>
                  <a:txBody>
                    <a:bodyPr/>
                    <a:lstStyle/>
                    <a:p>
                      <a:pPr algn="ctr"/>
                      <a:r>
                        <a:rPr lang="en-US" dirty="0"/>
                        <a:t>8</a:t>
                      </a:r>
                    </a:p>
                  </a:txBody>
                  <a:tcPr/>
                </a:tc>
                <a:extLst>
                  <a:ext uri="{0D108BD9-81ED-4DB2-BD59-A6C34878D82A}">
                    <a16:rowId xmlns:a16="http://schemas.microsoft.com/office/drawing/2014/main" val="3775597566"/>
                  </a:ext>
                </a:extLst>
              </a:tr>
              <a:tr h="370840">
                <a:tc>
                  <a:txBody>
                    <a:bodyPr/>
                    <a:lstStyle/>
                    <a:p>
                      <a:r>
                        <a:rPr lang="en-US" dirty="0"/>
                        <a:t>Charge</a:t>
                      </a:r>
                    </a:p>
                  </a:txBody>
                  <a:tcPr/>
                </a:tc>
                <a:tc>
                  <a:txBody>
                    <a:bodyPr/>
                    <a:lstStyle/>
                    <a:p>
                      <a:pPr algn="ctr"/>
                      <a:r>
                        <a:rPr lang="en-US" dirty="0"/>
                        <a:t>8%</a:t>
                      </a:r>
                    </a:p>
                  </a:txBody>
                  <a:tcPr/>
                </a:tc>
                <a:tc>
                  <a:txBody>
                    <a:bodyPr/>
                    <a:lstStyle/>
                    <a:p>
                      <a:pPr algn="ctr"/>
                      <a:r>
                        <a:rPr lang="en-US" dirty="0"/>
                        <a:t>8%</a:t>
                      </a:r>
                    </a:p>
                  </a:txBody>
                  <a:tcPr/>
                </a:tc>
                <a:tc>
                  <a:txBody>
                    <a:bodyPr/>
                    <a:lstStyle/>
                    <a:p>
                      <a:pPr algn="ctr"/>
                      <a:r>
                        <a:rPr lang="en-US" dirty="0"/>
                        <a:t>7%</a:t>
                      </a:r>
                    </a:p>
                  </a:txBody>
                  <a:tcPr/>
                </a:tc>
                <a:tc>
                  <a:txBody>
                    <a:bodyPr/>
                    <a:lstStyle/>
                    <a:p>
                      <a:pPr algn="ctr"/>
                      <a:r>
                        <a:rPr lang="en-US" dirty="0"/>
                        <a:t>6%</a:t>
                      </a:r>
                    </a:p>
                  </a:txBody>
                  <a:tcPr/>
                </a:tc>
                <a:tc>
                  <a:txBody>
                    <a:bodyPr/>
                    <a:lstStyle/>
                    <a:p>
                      <a:pPr algn="ctr"/>
                      <a:r>
                        <a:rPr lang="en-US" dirty="0"/>
                        <a:t>5%</a:t>
                      </a:r>
                    </a:p>
                  </a:txBody>
                  <a:tcPr/>
                </a:tc>
                <a:tc>
                  <a:txBody>
                    <a:bodyPr/>
                    <a:lstStyle/>
                    <a:p>
                      <a:pPr algn="ctr"/>
                      <a:r>
                        <a:rPr lang="en-US" dirty="0"/>
                        <a:t>4%</a:t>
                      </a:r>
                    </a:p>
                  </a:txBody>
                  <a:tcPr/>
                </a:tc>
                <a:tc>
                  <a:txBody>
                    <a:bodyPr/>
                    <a:lstStyle/>
                    <a:p>
                      <a:pPr algn="ctr"/>
                      <a:r>
                        <a:rPr lang="en-US" dirty="0"/>
                        <a:t>3%</a:t>
                      </a:r>
                    </a:p>
                  </a:txBody>
                  <a:tcPr/>
                </a:tc>
                <a:tc>
                  <a:txBody>
                    <a:bodyPr/>
                    <a:lstStyle/>
                    <a:p>
                      <a:pPr algn="ctr"/>
                      <a:r>
                        <a:rPr lang="en-US" dirty="0"/>
                        <a:t>2%</a:t>
                      </a:r>
                    </a:p>
                  </a:txBody>
                  <a:tcPr/>
                </a:tc>
                <a:extLst>
                  <a:ext uri="{0D108BD9-81ED-4DB2-BD59-A6C34878D82A}">
                    <a16:rowId xmlns:a16="http://schemas.microsoft.com/office/drawing/2014/main" val="990737127"/>
                  </a:ext>
                </a:extLst>
              </a:tr>
            </a:tbl>
          </a:graphicData>
        </a:graphic>
      </p:graphicFrame>
    </p:spTree>
    <p:extLst>
      <p:ext uri="{BB962C8B-B14F-4D97-AF65-F5344CB8AC3E}">
        <p14:creationId xmlns:p14="http://schemas.microsoft.com/office/powerpoint/2010/main" val="39758889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8F7F-ECEB-41F5-8DFA-BD98FE473BEF}"/>
              </a:ext>
            </a:extLst>
          </p:cNvPr>
          <p:cNvSpPr>
            <a:spLocks noGrp="1"/>
          </p:cNvSpPr>
          <p:nvPr>
            <p:ph type="title"/>
          </p:nvPr>
        </p:nvSpPr>
        <p:spPr/>
        <p:txBody>
          <a:bodyPr/>
          <a:lstStyle/>
          <a:p>
            <a:r>
              <a:rPr lang="en-US" dirty="0"/>
              <a:t>Bonus Flexible Annuity – Systematic Withdrawals</a:t>
            </a:r>
            <a:br>
              <a:rPr lang="en-US" dirty="0"/>
            </a:br>
            <a:endParaRPr lang="en-US" dirty="0"/>
          </a:p>
        </p:txBody>
      </p:sp>
      <p:sp>
        <p:nvSpPr>
          <p:cNvPr id="3" name="Content Placeholder 2">
            <a:extLst>
              <a:ext uri="{FF2B5EF4-FFF2-40B4-BE49-F238E27FC236}">
                <a16:creationId xmlns:a16="http://schemas.microsoft.com/office/drawing/2014/main" id="{1BC9116F-0F73-4E7E-9ECE-7DED56357681}"/>
              </a:ext>
            </a:extLst>
          </p:cNvPr>
          <p:cNvSpPr>
            <a:spLocks noGrp="1"/>
          </p:cNvSpPr>
          <p:nvPr>
            <p:ph idx="1"/>
          </p:nvPr>
        </p:nvSpPr>
        <p:spPr/>
        <p:txBody>
          <a:bodyPr/>
          <a:lstStyle/>
          <a:p>
            <a:r>
              <a:rPr lang="en-US" sz="1600" dirty="0"/>
              <a:t>A systematic withdrawal feature can provide a regular income stream</a:t>
            </a:r>
            <a:br>
              <a:rPr lang="en-US" sz="1600" dirty="0"/>
            </a:br>
            <a:endParaRPr lang="en-US" sz="1600" dirty="0"/>
          </a:p>
          <a:p>
            <a:r>
              <a:rPr lang="en-US" sz="1600" dirty="0"/>
              <a:t>Systematic withdrawal options are </a:t>
            </a:r>
            <a:r>
              <a:rPr lang="en-US" sz="1600" dirty="0">
                <a:solidFill>
                  <a:schemeClr val="accent1"/>
                </a:solidFill>
              </a:rPr>
              <a:t>interest only</a:t>
            </a:r>
            <a:r>
              <a:rPr lang="en-US" sz="1600" dirty="0"/>
              <a:t> or </a:t>
            </a:r>
            <a:r>
              <a:rPr lang="en-US" sz="1600" dirty="0">
                <a:solidFill>
                  <a:schemeClr val="accent1"/>
                </a:solidFill>
              </a:rPr>
              <a:t>fixed amount</a:t>
            </a:r>
            <a:r>
              <a:rPr lang="en-US" sz="1600" dirty="0"/>
              <a:t> </a:t>
            </a:r>
            <a:br>
              <a:rPr lang="en-US" sz="1600" dirty="0"/>
            </a:br>
            <a:endParaRPr lang="en-US" sz="1600" dirty="0"/>
          </a:p>
          <a:p>
            <a:r>
              <a:rPr lang="en-US" sz="1600" dirty="0"/>
              <a:t>The income withdrawals can be as low as $100 and can be monthly, quarterly, semiannually or annually </a:t>
            </a:r>
            <a:br>
              <a:rPr lang="en-US" sz="1600" dirty="0"/>
            </a:br>
            <a:endParaRPr lang="en-US" sz="1600" dirty="0"/>
          </a:p>
          <a:p>
            <a:r>
              <a:rPr lang="en-US" sz="1600" dirty="0"/>
              <a:t>Withdrawal charges apply to systematic income withdrawals that exceed 10% of the accumulation value during the first 8 policy years </a:t>
            </a:r>
            <a:br>
              <a:rPr lang="en-US" sz="1600" dirty="0"/>
            </a:br>
            <a:endParaRPr lang="en-US" sz="1600" dirty="0"/>
          </a:p>
          <a:p>
            <a:r>
              <a:rPr lang="en-US" sz="1600" dirty="0"/>
              <a:t>The request for systematic withdrawals can be made at any time by completing the appropriate form</a:t>
            </a:r>
          </a:p>
        </p:txBody>
      </p:sp>
      <p:sp>
        <p:nvSpPr>
          <p:cNvPr id="4" name="Slide Number Placeholder 3">
            <a:extLst>
              <a:ext uri="{FF2B5EF4-FFF2-40B4-BE49-F238E27FC236}">
                <a16:creationId xmlns:a16="http://schemas.microsoft.com/office/drawing/2014/main" id="{22B4F556-840A-47AF-ABE8-23B0FAE6CBD8}"/>
              </a:ext>
            </a:extLst>
          </p:cNvPr>
          <p:cNvSpPr>
            <a:spLocks noGrp="1"/>
          </p:cNvSpPr>
          <p:nvPr>
            <p:ph type="sldNum" sz="quarter" idx="10"/>
          </p:nvPr>
        </p:nvSpPr>
        <p:spPr/>
        <p:txBody>
          <a:bodyPr/>
          <a:lstStyle/>
          <a:p>
            <a:fld id="{6DEEFC38-9F1D-F64B-A402-A9A479E8BA73}" type="slidenum">
              <a:rPr lang="en-US" smtClean="0"/>
              <a:pPr/>
              <a:t>54</a:t>
            </a:fld>
            <a:endParaRPr lang="en-US" dirty="0"/>
          </a:p>
        </p:txBody>
      </p:sp>
    </p:spTree>
    <p:extLst>
      <p:ext uri="{BB962C8B-B14F-4D97-AF65-F5344CB8AC3E}">
        <p14:creationId xmlns:p14="http://schemas.microsoft.com/office/powerpoint/2010/main" val="9395371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8F7F-ECEB-41F5-8DFA-BD98FE473BEF}"/>
              </a:ext>
            </a:extLst>
          </p:cNvPr>
          <p:cNvSpPr>
            <a:spLocks noGrp="1"/>
          </p:cNvSpPr>
          <p:nvPr>
            <p:ph type="title"/>
          </p:nvPr>
        </p:nvSpPr>
        <p:spPr/>
        <p:txBody>
          <a:bodyPr/>
          <a:lstStyle/>
          <a:p>
            <a:r>
              <a:rPr lang="en-US" dirty="0"/>
              <a:t>Bonus Flexible Annuity – Death Benefit</a:t>
            </a:r>
            <a:br>
              <a:rPr lang="en-US" dirty="0"/>
            </a:br>
            <a:endParaRPr lang="en-US" dirty="0"/>
          </a:p>
        </p:txBody>
      </p:sp>
      <p:sp>
        <p:nvSpPr>
          <p:cNvPr id="3" name="Content Placeholder 2">
            <a:extLst>
              <a:ext uri="{FF2B5EF4-FFF2-40B4-BE49-F238E27FC236}">
                <a16:creationId xmlns:a16="http://schemas.microsoft.com/office/drawing/2014/main" id="{1BC9116F-0F73-4E7E-9ECE-7DED56357681}"/>
              </a:ext>
            </a:extLst>
          </p:cNvPr>
          <p:cNvSpPr>
            <a:spLocks noGrp="1"/>
          </p:cNvSpPr>
          <p:nvPr>
            <p:ph idx="1"/>
          </p:nvPr>
        </p:nvSpPr>
        <p:spPr>
          <a:xfrm>
            <a:off x="532957" y="1052622"/>
            <a:ext cx="8090048" cy="3474301"/>
          </a:xfrm>
        </p:spPr>
        <p:txBody>
          <a:bodyPr/>
          <a:lstStyle/>
          <a:p>
            <a:r>
              <a:rPr lang="en-US" dirty="0"/>
              <a:t>The death benefit is equal to the accumulation value less any applicable premium taxes.  No withdrawal charges apply to the death benefit.</a:t>
            </a:r>
          </a:p>
        </p:txBody>
      </p:sp>
      <p:sp>
        <p:nvSpPr>
          <p:cNvPr id="4" name="Slide Number Placeholder 3">
            <a:extLst>
              <a:ext uri="{FF2B5EF4-FFF2-40B4-BE49-F238E27FC236}">
                <a16:creationId xmlns:a16="http://schemas.microsoft.com/office/drawing/2014/main" id="{22B4F556-840A-47AF-ABE8-23B0FAE6CBD8}"/>
              </a:ext>
            </a:extLst>
          </p:cNvPr>
          <p:cNvSpPr>
            <a:spLocks noGrp="1"/>
          </p:cNvSpPr>
          <p:nvPr>
            <p:ph type="sldNum" sz="quarter" idx="10"/>
          </p:nvPr>
        </p:nvSpPr>
        <p:spPr/>
        <p:txBody>
          <a:bodyPr/>
          <a:lstStyle/>
          <a:p>
            <a:fld id="{6DEEFC38-9F1D-F64B-A402-A9A479E8BA73}" type="slidenum">
              <a:rPr lang="en-US" smtClean="0"/>
              <a:pPr/>
              <a:t>55</a:t>
            </a:fld>
            <a:endParaRPr lang="en-US" dirty="0"/>
          </a:p>
        </p:txBody>
      </p:sp>
    </p:spTree>
    <p:extLst>
      <p:ext uri="{BB962C8B-B14F-4D97-AF65-F5344CB8AC3E}">
        <p14:creationId xmlns:p14="http://schemas.microsoft.com/office/powerpoint/2010/main" val="38746969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E023C-1A52-4E54-AAC2-463210013080}"/>
              </a:ext>
            </a:extLst>
          </p:cNvPr>
          <p:cNvSpPr>
            <a:spLocks noGrp="1"/>
          </p:cNvSpPr>
          <p:nvPr>
            <p:ph type="title"/>
          </p:nvPr>
        </p:nvSpPr>
        <p:spPr/>
        <p:txBody>
          <a:bodyPr/>
          <a:lstStyle/>
          <a:p>
            <a:r>
              <a:rPr lang="en-US" dirty="0"/>
              <a:t>Deferred Annuity Portfolio Recap</a:t>
            </a:r>
          </a:p>
        </p:txBody>
      </p:sp>
      <p:graphicFrame>
        <p:nvGraphicFramePr>
          <p:cNvPr id="5" name="Content Placeholder 4">
            <a:extLst>
              <a:ext uri="{FF2B5EF4-FFF2-40B4-BE49-F238E27FC236}">
                <a16:creationId xmlns:a16="http://schemas.microsoft.com/office/drawing/2014/main" id="{074D9A17-33E6-4A71-8B84-B91B11890D3D}"/>
              </a:ext>
            </a:extLst>
          </p:cNvPr>
          <p:cNvGraphicFramePr>
            <a:graphicFrameLocks noGrp="1"/>
          </p:cNvGraphicFramePr>
          <p:nvPr>
            <p:ph idx="1"/>
            <p:extLst>
              <p:ext uri="{D42A27DB-BD31-4B8C-83A1-F6EECF244321}">
                <p14:modId xmlns:p14="http://schemas.microsoft.com/office/powerpoint/2010/main" val="209392288"/>
              </p:ext>
            </p:extLst>
          </p:nvPr>
        </p:nvGraphicFramePr>
        <p:xfrm>
          <a:off x="565748" y="1002056"/>
          <a:ext cx="8127744" cy="3321399"/>
        </p:xfrm>
        <a:graphic>
          <a:graphicData uri="http://schemas.openxmlformats.org/drawingml/2006/table">
            <a:tbl>
              <a:tblPr firstRow="1" firstCol="1" bandRow="1">
                <a:tableStyleId>{5C22544A-7EE6-4342-B048-85BDC9FD1C3A}</a:tableStyleId>
              </a:tblPr>
              <a:tblGrid>
                <a:gridCol w="874900">
                  <a:extLst>
                    <a:ext uri="{9D8B030D-6E8A-4147-A177-3AD203B41FA5}">
                      <a16:colId xmlns:a16="http://schemas.microsoft.com/office/drawing/2014/main" val="1843256049"/>
                    </a:ext>
                  </a:extLst>
                </a:gridCol>
                <a:gridCol w="2482665">
                  <a:extLst>
                    <a:ext uri="{9D8B030D-6E8A-4147-A177-3AD203B41FA5}">
                      <a16:colId xmlns:a16="http://schemas.microsoft.com/office/drawing/2014/main" val="449324890"/>
                    </a:ext>
                  </a:extLst>
                </a:gridCol>
                <a:gridCol w="2466459">
                  <a:extLst>
                    <a:ext uri="{9D8B030D-6E8A-4147-A177-3AD203B41FA5}">
                      <a16:colId xmlns:a16="http://schemas.microsoft.com/office/drawing/2014/main" val="1030107178"/>
                    </a:ext>
                  </a:extLst>
                </a:gridCol>
                <a:gridCol w="2303720">
                  <a:extLst>
                    <a:ext uri="{9D8B030D-6E8A-4147-A177-3AD203B41FA5}">
                      <a16:colId xmlns:a16="http://schemas.microsoft.com/office/drawing/2014/main" val="895047189"/>
                    </a:ext>
                  </a:extLst>
                </a:gridCol>
              </a:tblGrid>
              <a:tr h="303879">
                <a:tc>
                  <a:txBody>
                    <a:bodyPr/>
                    <a:lstStyle/>
                    <a:p>
                      <a:r>
                        <a:rPr lang="en-US" sz="1050" dirty="0"/>
                        <a:t>Benefits</a:t>
                      </a:r>
                    </a:p>
                  </a:txBody>
                  <a:tcPr marL="45720" marR="45720"/>
                </a:tc>
                <a:tc>
                  <a:txBody>
                    <a:bodyPr/>
                    <a:lstStyle/>
                    <a:p>
                      <a:pPr algn="ctr"/>
                      <a:r>
                        <a:rPr lang="en-US" sz="1050" dirty="0"/>
                        <a:t>Ultra-Premier</a:t>
                      </a:r>
                      <a:r>
                        <a:rPr lang="en-US" sz="1050" baseline="30000" dirty="0"/>
                        <a:t>SM</a:t>
                      </a:r>
                      <a:r>
                        <a:rPr lang="en-US" sz="1050" dirty="0"/>
                        <a:t> Annuity</a:t>
                      </a:r>
                    </a:p>
                  </a:txBody>
                  <a:tcPr marL="45720" marR="45720"/>
                </a:tc>
                <a:tc>
                  <a:txBody>
                    <a:bodyPr/>
                    <a:lstStyle/>
                    <a:p>
                      <a:pPr algn="ctr"/>
                      <a:r>
                        <a:rPr lang="en-US" sz="1050" dirty="0"/>
                        <a:t>Ultra-Secure</a:t>
                      </a:r>
                      <a:r>
                        <a:rPr lang="en-US" sz="1050" baseline="30000" dirty="0"/>
                        <a:t>®</a:t>
                      </a:r>
                      <a:r>
                        <a:rPr lang="en-US" sz="1050" dirty="0"/>
                        <a:t> Plus</a:t>
                      </a:r>
                    </a:p>
                  </a:txBody>
                  <a:tcPr marL="45720" marR="45720"/>
                </a:tc>
                <a:tc>
                  <a:txBody>
                    <a:bodyPr/>
                    <a:lstStyle/>
                    <a:p>
                      <a:pPr algn="ctr"/>
                      <a:r>
                        <a:rPr lang="en-US" sz="1050" dirty="0"/>
                        <a:t>Bonus Flexible Annuity</a:t>
                      </a:r>
                    </a:p>
                  </a:txBody>
                  <a:tcPr marL="45720" marR="45720"/>
                </a:tc>
                <a:extLst>
                  <a:ext uri="{0D108BD9-81ED-4DB2-BD59-A6C34878D82A}">
                    <a16:rowId xmlns:a16="http://schemas.microsoft.com/office/drawing/2014/main" val="2820669933"/>
                  </a:ext>
                </a:extLst>
              </a:tr>
              <a:tr h="0">
                <a:tc>
                  <a:txBody>
                    <a:bodyPr/>
                    <a:lstStyle/>
                    <a:p>
                      <a:r>
                        <a:rPr lang="en-US" sz="800" dirty="0"/>
                        <a:t>Description</a:t>
                      </a:r>
                    </a:p>
                  </a:txBody>
                  <a:tcPr marL="45720" marR="45720"/>
                </a:tc>
                <a:tc>
                  <a:txBody>
                    <a:bodyPr/>
                    <a:lstStyle/>
                    <a:p>
                      <a:pPr algn="ctr"/>
                      <a:r>
                        <a:rPr lang="en-US" sz="800" dirty="0"/>
                        <a:t>Single Premium Deferred Annuity</a:t>
                      </a:r>
                    </a:p>
                  </a:txBody>
                  <a:tcPr marL="45720" marR="45720"/>
                </a:tc>
                <a:tc>
                  <a:txBody>
                    <a:bodyPr/>
                    <a:lstStyle/>
                    <a:p>
                      <a:pPr algn="ctr"/>
                      <a:r>
                        <a:rPr lang="en-US" sz="800" dirty="0"/>
                        <a:t>Single Premium Deferred Annuity</a:t>
                      </a:r>
                    </a:p>
                  </a:txBody>
                  <a:tcPr marL="45720" marR="45720"/>
                </a:tc>
                <a:tc>
                  <a:txBody>
                    <a:bodyPr/>
                    <a:lstStyle/>
                    <a:p>
                      <a:pPr algn="ctr"/>
                      <a:r>
                        <a:rPr lang="en-US" sz="800" dirty="0"/>
                        <a:t>Flexible Premium Deferred Annuity</a:t>
                      </a:r>
                    </a:p>
                  </a:txBody>
                  <a:tcPr marL="45720" marR="45720"/>
                </a:tc>
                <a:extLst>
                  <a:ext uri="{0D108BD9-81ED-4DB2-BD59-A6C34878D82A}">
                    <a16:rowId xmlns:a16="http://schemas.microsoft.com/office/drawing/2014/main" val="1057273513"/>
                  </a:ext>
                </a:extLst>
              </a:tr>
              <a:tr h="0">
                <a:tc>
                  <a:txBody>
                    <a:bodyPr/>
                    <a:lstStyle/>
                    <a:p>
                      <a:r>
                        <a:rPr lang="en-US" sz="800" dirty="0"/>
                        <a:t>Issue Ages</a:t>
                      </a:r>
                    </a:p>
                  </a:txBody>
                  <a:tcPr marL="45720" marR="45720"/>
                </a:tc>
                <a:tc>
                  <a:txBody>
                    <a:bodyPr/>
                    <a:lstStyle/>
                    <a:p>
                      <a:pPr algn="ctr"/>
                      <a:r>
                        <a:rPr lang="en-US" sz="800" dirty="0"/>
                        <a:t>5-year:  0-89</a:t>
                      </a:r>
                    </a:p>
                    <a:p>
                      <a:pPr algn="ctr"/>
                      <a:r>
                        <a:rPr lang="en-US" sz="800" dirty="0"/>
                        <a:t>7-year:  0-88</a:t>
                      </a:r>
                    </a:p>
                  </a:txBody>
                  <a:tcPr marL="45720" marR="45720"/>
                </a:tc>
                <a:tc>
                  <a:txBody>
                    <a:bodyPr/>
                    <a:lstStyle/>
                    <a:p>
                      <a:pPr algn="ctr"/>
                      <a:r>
                        <a:rPr lang="en-US" sz="800" dirty="0"/>
                        <a:t>5-year:  0-89</a:t>
                      </a:r>
                    </a:p>
                    <a:p>
                      <a:pPr algn="ctr"/>
                      <a:r>
                        <a:rPr lang="en-US" sz="800" dirty="0"/>
                        <a:t>7-year:  0-88</a:t>
                      </a:r>
                    </a:p>
                  </a:txBody>
                  <a:tcPr marL="45720" marR="45720"/>
                </a:tc>
                <a:tc>
                  <a:txBody>
                    <a:bodyPr/>
                    <a:lstStyle/>
                    <a:p>
                      <a:pPr algn="ctr"/>
                      <a:r>
                        <a:rPr lang="en-US" sz="800" dirty="0"/>
                        <a:t>0-89</a:t>
                      </a:r>
                    </a:p>
                  </a:txBody>
                  <a:tcPr marL="45720" marR="45720"/>
                </a:tc>
                <a:extLst>
                  <a:ext uri="{0D108BD9-81ED-4DB2-BD59-A6C34878D82A}">
                    <a16:rowId xmlns:a16="http://schemas.microsoft.com/office/drawing/2014/main" val="1618136099"/>
                  </a:ext>
                </a:extLst>
              </a:tr>
              <a:tr h="274320">
                <a:tc>
                  <a:txBody>
                    <a:bodyPr/>
                    <a:lstStyle/>
                    <a:p>
                      <a:r>
                        <a:rPr lang="en-US" sz="800" dirty="0"/>
                        <a:t>Minimum Premium</a:t>
                      </a:r>
                    </a:p>
                  </a:txBody>
                  <a:tcPr marL="45720" marR="4572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dirty="0"/>
                        <a:t>$25,000 minimum initial deposit with $500 minimum additions in first policy year</a:t>
                      </a:r>
                    </a:p>
                  </a:txBody>
                  <a:tcPr marL="45720" marR="45720"/>
                </a:tc>
                <a:tc>
                  <a:txBody>
                    <a:bodyPr/>
                    <a:lstStyle/>
                    <a:p>
                      <a:r>
                        <a:rPr lang="en-US" sz="800" dirty="0"/>
                        <a:t>$5,000 minimum initial deposit with $500 minimum additions in first policy year</a:t>
                      </a:r>
                    </a:p>
                  </a:txBody>
                  <a:tcPr marL="45720" marR="45720"/>
                </a:tc>
                <a:tc>
                  <a:txBody>
                    <a:bodyPr/>
                    <a:lstStyle/>
                    <a:p>
                      <a:r>
                        <a:rPr lang="en-US" sz="800" dirty="0"/>
                        <a:t>$1,200 annual contribution, or</a:t>
                      </a:r>
                    </a:p>
                    <a:p>
                      <a:r>
                        <a:rPr lang="en-US" sz="800" dirty="0"/>
                        <a:t>$5,000 for single premium</a:t>
                      </a:r>
                    </a:p>
                  </a:txBody>
                  <a:tcPr marL="45720" marR="45720"/>
                </a:tc>
                <a:extLst>
                  <a:ext uri="{0D108BD9-81ED-4DB2-BD59-A6C34878D82A}">
                    <a16:rowId xmlns:a16="http://schemas.microsoft.com/office/drawing/2014/main" val="2989391564"/>
                  </a:ext>
                </a:extLst>
              </a:tr>
              <a:tr h="0">
                <a:tc>
                  <a:txBody>
                    <a:bodyPr/>
                    <a:lstStyle/>
                    <a:p>
                      <a:r>
                        <a:rPr lang="en-US" sz="800" dirty="0"/>
                        <a:t>Return of Premium</a:t>
                      </a:r>
                    </a:p>
                  </a:txBody>
                  <a:tcPr marL="45720" marR="45720"/>
                </a:tc>
                <a:tc>
                  <a:txBody>
                    <a:bodyPr/>
                    <a:lstStyle/>
                    <a:p>
                      <a:r>
                        <a:rPr lang="en-US" sz="800" dirty="0"/>
                        <a:t>No</a:t>
                      </a:r>
                    </a:p>
                  </a:txBody>
                  <a:tcPr marL="45720" marR="45720"/>
                </a:tc>
                <a:tc>
                  <a:txBody>
                    <a:bodyPr/>
                    <a:lstStyle/>
                    <a:p>
                      <a:r>
                        <a:rPr lang="en-US" sz="800" dirty="0"/>
                        <a:t>Yes</a:t>
                      </a:r>
                    </a:p>
                  </a:txBody>
                  <a:tcPr marL="45720" marR="45720"/>
                </a:tc>
                <a:tc>
                  <a:txBody>
                    <a:bodyPr/>
                    <a:lstStyle/>
                    <a:p>
                      <a:r>
                        <a:rPr lang="en-US" sz="800" dirty="0"/>
                        <a:t>No</a:t>
                      </a:r>
                    </a:p>
                  </a:txBody>
                  <a:tcPr marL="45720" marR="45720"/>
                </a:tc>
                <a:extLst>
                  <a:ext uri="{0D108BD9-81ED-4DB2-BD59-A6C34878D82A}">
                    <a16:rowId xmlns:a16="http://schemas.microsoft.com/office/drawing/2014/main" val="3712005047"/>
                  </a:ext>
                </a:extLst>
              </a:tr>
              <a:tr h="274320">
                <a:tc>
                  <a:txBody>
                    <a:bodyPr/>
                    <a:lstStyle/>
                    <a:p>
                      <a:r>
                        <a:rPr lang="en-US" sz="800" dirty="0"/>
                        <a:t>Interest Bonus</a:t>
                      </a:r>
                    </a:p>
                  </a:txBody>
                  <a:tcPr marL="45720" marR="4572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dirty="0"/>
                        <a:t>None</a:t>
                      </a:r>
                    </a:p>
                  </a:txBody>
                  <a:tcPr marL="45720" marR="4572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dirty="0"/>
                        <a:t>0.15%* additional interest added to accumulation values $50,000 or higher</a:t>
                      </a:r>
                    </a:p>
                  </a:txBody>
                  <a:tcPr marL="45720" marR="4572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dirty="0"/>
                        <a:t>1%* additional interest rate in the first year.  0.15%* additional interest added to accumulation values of $50,000 or higher</a:t>
                      </a:r>
                    </a:p>
                  </a:txBody>
                  <a:tcPr marL="45720" marR="45720"/>
                </a:tc>
                <a:extLst>
                  <a:ext uri="{0D108BD9-81ED-4DB2-BD59-A6C34878D82A}">
                    <a16:rowId xmlns:a16="http://schemas.microsoft.com/office/drawing/2014/main" val="2060174945"/>
                  </a:ext>
                </a:extLst>
              </a:tr>
              <a:tr h="0">
                <a:tc>
                  <a:txBody>
                    <a:bodyPr/>
                    <a:lstStyle/>
                    <a:p>
                      <a:r>
                        <a:rPr lang="en-US" sz="800" dirty="0"/>
                        <a:t>Liquidity</a:t>
                      </a:r>
                    </a:p>
                  </a:txBody>
                  <a:tcPr marL="45720" marR="4572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dirty="0"/>
                        <a:t>10% annual withdrawal with no withdrawal charges</a:t>
                      </a:r>
                    </a:p>
                  </a:txBody>
                  <a:tcPr marL="45720" marR="4572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dirty="0"/>
                        <a:t>10% annual withdrawal with no withdrawal charges</a:t>
                      </a:r>
                    </a:p>
                  </a:txBody>
                  <a:tcPr marL="45720" marR="4572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dirty="0"/>
                        <a:t>10% annual withdrawal with no surrender charge</a:t>
                      </a:r>
                    </a:p>
                  </a:txBody>
                  <a:tcPr marL="45720" marR="45720"/>
                </a:tc>
                <a:extLst>
                  <a:ext uri="{0D108BD9-81ED-4DB2-BD59-A6C34878D82A}">
                    <a16:rowId xmlns:a16="http://schemas.microsoft.com/office/drawing/2014/main" val="3457962505"/>
                  </a:ext>
                </a:extLst>
              </a:tr>
              <a:tr h="182880">
                <a:tc>
                  <a:txBody>
                    <a:bodyPr/>
                    <a:lstStyle/>
                    <a:p>
                      <a:r>
                        <a:rPr lang="en-US" sz="800" dirty="0"/>
                        <a:t>Death Benefit</a:t>
                      </a:r>
                    </a:p>
                  </a:txBody>
                  <a:tcPr marL="45720" marR="4572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dirty="0"/>
                        <a:t>Accumulation value less any applicable premium taxes</a:t>
                      </a:r>
                    </a:p>
                  </a:txBody>
                  <a:tcPr marL="45720" marR="4572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dirty="0"/>
                        <a:t>Accumulation value less any applicable premium taxes</a:t>
                      </a:r>
                    </a:p>
                  </a:txBody>
                  <a:tcPr marL="45720" marR="4572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dirty="0"/>
                        <a:t>Accumulation value less any applicable premium taxes</a:t>
                      </a:r>
                    </a:p>
                  </a:txBody>
                  <a:tcPr marL="45720" marR="45720"/>
                </a:tc>
                <a:extLst>
                  <a:ext uri="{0D108BD9-81ED-4DB2-BD59-A6C34878D82A}">
                    <a16:rowId xmlns:a16="http://schemas.microsoft.com/office/drawing/2014/main" val="2034839659"/>
                  </a:ext>
                </a:extLst>
              </a:tr>
              <a:tr h="182880">
                <a:tc>
                  <a:txBody>
                    <a:bodyPr/>
                    <a:lstStyle/>
                    <a:p>
                      <a:r>
                        <a:rPr lang="en-US" sz="800" dirty="0"/>
                        <a:t>Withdrawal Charges</a:t>
                      </a:r>
                    </a:p>
                  </a:txBody>
                  <a:tcPr marL="45720" marR="4572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kern="1200" noProof="0" dirty="0">
                          <a:solidFill>
                            <a:schemeClr val="dk1"/>
                          </a:solidFill>
                          <a:latin typeface="+mn-lt"/>
                          <a:ea typeface="+mn-ea"/>
                          <a:cs typeface="+mn-cs"/>
                        </a:rPr>
                        <a:t>Surrender charge and market value adjustment applicable during Guarantee Period (5/7 years)</a:t>
                      </a:r>
                    </a:p>
                  </a:txBody>
                  <a:tcPr marL="45720" marR="4572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kern="1200" noProof="0" dirty="0">
                          <a:solidFill>
                            <a:schemeClr val="dk1"/>
                          </a:solidFill>
                          <a:latin typeface="+mn-lt"/>
                          <a:ea typeface="+mn-ea"/>
                          <a:cs typeface="+mn-cs"/>
                        </a:rPr>
                        <a:t>Surrender charge and market value adjustment applicable during Guarantee Period (5/7 years)</a:t>
                      </a:r>
                    </a:p>
                  </a:txBody>
                  <a:tcPr marL="45720" marR="4572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dirty="0"/>
                        <a:t>Surrender charge applicable through year 8</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800" dirty="0"/>
                    </a:p>
                  </a:txBody>
                  <a:tcPr marL="45720" marR="45720"/>
                </a:tc>
                <a:extLst>
                  <a:ext uri="{0D108BD9-81ED-4DB2-BD59-A6C34878D82A}">
                    <a16:rowId xmlns:a16="http://schemas.microsoft.com/office/drawing/2014/main" val="2808760876"/>
                  </a:ext>
                </a:extLst>
              </a:tr>
              <a:tr h="274320">
                <a:tc>
                  <a:txBody>
                    <a:bodyPr/>
                    <a:lstStyle/>
                    <a:p>
                      <a:r>
                        <a:rPr lang="en-US" sz="800" dirty="0"/>
                        <a:t>Other Benefits</a:t>
                      </a:r>
                    </a:p>
                  </a:txBody>
                  <a:tcPr marL="45720" marR="45720"/>
                </a:tc>
                <a:tc>
                  <a:txBody>
                    <a:bodyPr/>
                    <a:lstStyle/>
                    <a:p>
                      <a:pPr marL="111125"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dirty="0"/>
                        <a:t>Higher credited rates than Ultra-Secure Plus</a:t>
                      </a:r>
                    </a:p>
                  </a:txBody>
                  <a:tcPr marL="45720" marR="45720"/>
                </a:tc>
                <a:tc>
                  <a:txBody>
                    <a:bodyPr/>
                    <a:lstStyle/>
                    <a:p>
                      <a:pPr marL="111125"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dirty="0"/>
                        <a:t>Competitive rates</a:t>
                      </a:r>
                    </a:p>
                    <a:p>
                      <a:pPr marL="111125"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dirty="0"/>
                        <a:t>Better liquidity than Ultra-Premier with return of premium provision and lower surrender charges</a:t>
                      </a:r>
                    </a:p>
                  </a:txBody>
                  <a:tcPr marL="45720" marR="45720"/>
                </a:tc>
                <a:tc>
                  <a:txBody>
                    <a:bodyPr/>
                    <a:lstStyle/>
                    <a:p>
                      <a:pPr marL="111125"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dirty="0"/>
                        <a:t>Flexible payment options</a:t>
                      </a:r>
                    </a:p>
                    <a:p>
                      <a:pPr marL="111125"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dirty="0"/>
                        <a:t>Systematic withdrawal options</a:t>
                      </a:r>
                    </a:p>
                    <a:p>
                      <a:pPr marL="111125" marR="0" lvl="0" indent="-1111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800" dirty="0"/>
                        <a:t>Competitive payouts</a:t>
                      </a:r>
                    </a:p>
                  </a:txBody>
                  <a:tcPr marL="45720" marR="45720"/>
                </a:tc>
                <a:extLst>
                  <a:ext uri="{0D108BD9-81ED-4DB2-BD59-A6C34878D82A}">
                    <a16:rowId xmlns:a16="http://schemas.microsoft.com/office/drawing/2014/main" val="4099598548"/>
                  </a:ext>
                </a:extLst>
              </a:tr>
            </a:tbl>
          </a:graphicData>
        </a:graphic>
      </p:graphicFrame>
      <p:sp>
        <p:nvSpPr>
          <p:cNvPr id="4" name="Slide Number Placeholder 3">
            <a:extLst>
              <a:ext uri="{FF2B5EF4-FFF2-40B4-BE49-F238E27FC236}">
                <a16:creationId xmlns:a16="http://schemas.microsoft.com/office/drawing/2014/main" id="{E1C2A057-9F78-430C-A039-57857602DEB2}"/>
              </a:ext>
            </a:extLst>
          </p:cNvPr>
          <p:cNvSpPr>
            <a:spLocks noGrp="1"/>
          </p:cNvSpPr>
          <p:nvPr>
            <p:ph type="sldNum" sz="quarter" idx="10"/>
          </p:nvPr>
        </p:nvSpPr>
        <p:spPr/>
        <p:txBody>
          <a:bodyPr/>
          <a:lstStyle/>
          <a:p>
            <a:fld id="{6DEEFC38-9F1D-F64B-A402-A9A479E8BA73}" type="slidenum">
              <a:rPr lang="en-US" smtClean="0"/>
              <a:pPr/>
              <a:t>56</a:t>
            </a:fld>
            <a:endParaRPr lang="en-US" dirty="0"/>
          </a:p>
        </p:txBody>
      </p:sp>
      <p:sp>
        <p:nvSpPr>
          <p:cNvPr id="6" name="Content Placeholder 2">
            <a:extLst>
              <a:ext uri="{FF2B5EF4-FFF2-40B4-BE49-F238E27FC236}">
                <a16:creationId xmlns:a16="http://schemas.microsoft.com/office/drawing/2014/main" id="{2294509A-FBCC-4F46-81B8-FFF61AEDCE29}"/>
              </a:ext>
            </a:extLst>
          </p:cNvPr>
          <p:cNvSpPr txBox="1">
            <a:spLocks/>
          </p:cNvSpPr>
          <p:nvPr/>
        </p:nvSpPr>
        <p:spPr>
          <a:xfrm>
            <a:off x="364591" y="4445803"/>
            <a:ext cx="8090048" cy="267863"/>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bg2">
                    <a:lumMod val="10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kern="1200">
                <a:solidFill>
                  <a:schemeClr val="bg2">
                    <a:lumMod val="10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kern="1200">
                <a:solidFill>
                  <a:schemeClr val="bg2">
                    <a:lumMod val="10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bg2">
                    <a:lumMod val="10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bg2">
                    <a:lumMod val="10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000" dirty="0"/>
              <a:t>                                                                                                       * Additional interest rates are subject to change</a:t>
            </a:r>
          </a:p>
        </p:txBody>
      </p:sp>
    </p:spTree>
    <p:extLst>
      <p:ext uri="{BB962C8B-B14F-4D97-AF65-F5344CB8AC3E}">
        <p14:creationId xmlns:p14="http://schemas.microsoft.com/office/powerpoint/2010/main" val="28957855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Placeholder 2">
            <a:extLst>
              <a:ext uri="{FF2B5EF4-FFF2-40B4-BE49-F238E27FC236}">
                <a16:creationId xmlns:a16="http://schemas.microsoft.com/office/drawing/2014/main" id="{62A06B99-57F7-4DA4-8668-AE79611D4DED}"/>
              </a:ext>
            </a:extLst>
          </p:cNvPr>
          <p:cNvSpPr>
            <a:spLocks noGrp="1"/>
          </p:cNvSpPr>
          <p:nvPr>
            <p:ph type="body" sz="quarter" idx="12"/>
          </p:nvPr>
        </p:nvSpPr>
        <p:spPr>
          <a:xfrm>
            <a:off x="1738312" y="1523999"/>
            <a:ext cx="5667375" cy="629365"/>
          </a:xfrm>
        </p:spPr>
        <p:txBody>
          <a:bodyPr/>
          <a:lstStyle/>
          <a:p>
            <a:pPr>
              <a:defRPr/>
            </a:pPr>
            <a:r>
              <a:rPr lang="en-US" sz="3600" dirty="0">
                <a:solidFill>
                  <a:srgbClr val="FFFFFF"/>
                </a:solidFill>
                <a:latin typeface="Arial" charset="0"/>
                <a:cs typeface="Arial" charset="0"/>
              </a:rPr>
              <a:t>Payout Annuities</a:t>
            </a:r>
            <a:endParaRPr lang="en-US" altLang="en-US" dirty="0"/>
          </a:p>
        </p:txBody>
      </p:sp>
      <p:sp>
        <p:nvSpPr>
          <p:cNvPr id="20483" name="Text Placeholder 3">
            <a:extLst>
              <a:ext uri="{FF2B5EF4-FFF2-40B4-BE49-F238E27FC236}">
                <a16:creationId xmlns:a16="http://schemas.microsoft.com/office/drawing/2014/main" id="{43A56C56-1342-488C-AA7D-804FBBB87B8C}"/>
              </a:ext>
            </a:extLst>
          </p:cNvPr>
          <p:cNvSpPr>
            <a:spLocks noGrp="1"/>
          </p:cNvSpPr>
          <p:nvPr>
            <p:ph type="body" sz="quarter" idx="13"/>
          </p:nvPr>
        </p:nvSpPr>
        <p:spPr>
          <a:xfrm>
            <a:off x="1738311" y="2344341"/>
            <a:ext cx="5667375" cy="314325"/>
          </a:xfrm>
        </p:spPr>
        <p:txBody>
          <a:bodyPr/>
          <a:lstStyle/>
          <a:p>
            <a:r>
              <a:rPr lang="en-US" dirty="0"/>
              <a:t>Ultra Income, Income Access, and</a:t>
            </a:r>
          </a:p>
          <a:p>
            <a:r>
              <a:rPr lang="en-US" dirty="0"/>
              <a:t>Deferred Income Protector</a:t>
            </a:r>
            <a:r>
              <a:rPr lang="en-US" baseline="30000" dirty="0"/>
              <a:t>SM</a:t>
            </a:r>
            <a:endParaRPr lang="en-US" altLang="en-US" baseline="30000" dirty="0"/>
          </a:p>
        </p:txBody>
      </p:sp>
    </p:spTree>
    <p:extLst>
      <p:ext uri="{BB962C8B-B14F-4D97-AF65-F5344CB8AC3E}">
        <p14:creationId xmlns:p14="http://schemas.microsoft.com/office/powerpoint/2010/main" val="22375063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90874-0860-4A3E-9C5B-B110BDB6A6C5}"/>
              </a:ext>
            </a:extLst>
          </p:cNvPr>
          <p:cNvSpPr>
            <a:spLocks noGrp="1"/>
          </p:cNvSpPr>
          <p:nvPr>
            <p:ph type="title"/>
          </p:nvPr>
        </p:nvSpPr>
        <p:spPr/>
        <p:txBody>
          <a:bodyPr/>
          <a:lstStyle/>
          <a:p>
            <a:r>
              <a:rPr lang="en-US" dirty="0"/>
              <a:t>Payout Annuities</a:t>
            </a:r>
          </a:p>
        </p:txBody>
      </p:sp>
      <p:sp>
        <p:nvSpPr>
          <p:cNvPr id="3" name="Content Placeholder 2">
            <a:extLst>
              <a:ext uri="{FF2B5EF4-FFF2-40B4-BE49-F238E27FC236}">
                <a16:creationId xmlns:a16="http://schemas.microsoft.com/office/drawing/2014/main" id="{67C6082A-95DC-4876-A0F3-6995671F1EDD}"/>
              </a:ext>
            </a:extLst>
          </p:cNvPr>
          <p:cNvSpPr>
            <a:spLocks noGrp="1"/>
          </p:cNvSpPr>
          <p:nvPr>
            <p:ph idx="1"/>
          </p:nvPr>
        </p:nvSpPr>
        <p:spPr/>
        <p:txBody>
          <a:bodyPr/>
          <a:lstStyle/>
          <a:p>
            <a:pPr>
              <a:spcAft>
                <a:spcPts val="600"/>
              </a:spcAft>
            </a:pPr>
            <a:r>
              <a:rPr lang="en-US" dirty="0"/>
              <a:t>Single Premium Immediate Annuities (SPIA)</a:t>
            </a:r>
          </a:p>
          <a:p>
            <a:pPr lvl="1">
              <a:spcAft>
                <a:spcPts val="600"/>
              </a:spcAft>
            </a:pPr>
            <a:r>
              <a:rPr lang="en-US" dirty="0">
                <a:solidFill>
                  <a:schemeClr val="accent1"/>
                </a:solidFill>
              </a:rPr>
              <a:t>Ultra Income </a:t>
            </a:r>
            <a:r>
              <a:rPr lang="en-US" dirty="0"/>
              <a:t>– Traditional SPIA with multiple payout options</a:t>
            </a:r>
          </a:p>
          <a:p>
            <a:pPr lvl="1">
              <a:spcAft>
                <a:spcPts val="600"/>
              </a:spcAft>
            </a:pPr>
            <a:r>
              <a:rPr lang="en-US" dirty="0">
                <a:solidFill>
                  <a:schemeClr val="accent1"/>
                </a:solidFill>
              </a:rPr>
              <a:t>Income Access </a:t>
            </a:r>
            <a:r>
              <a:rPr lang="en-US" dirty="0"/>
              <a:t>– Unique SPIA with liquidity and enhanced payout features</a:t>
            </a:r>
          </a:p>
          <a:p>
            <a:pPr>
              <a:spcAft>
                <a:spcPts val="600"/>
              </a:spcAft>
            </a:pPr>
            <a:r>
              <a:rPr lang="en-US" dirty="0"/>
              <a:t>Deferred Income Annuity (DIA)</a:t>
            </a:r>
          </a:p>
          <a:p>
            <a:pPr lvl="1"/>
            <a:r>
              <a:rPr lang="en-US" dirty="0">
                <a:solidFill>
                  <a:schemeClr val="accent1"/>
                </a:solidFill>
              </a:rPr>
              <a:t>Deferred Income Protector</a:t>
            </a:r>
            <a:r>
              <a:rPr lang="en-US" baseline="30000" dirty="0">
                <a:solidFill>
                  <a:schemeClr val="accent1"/>
                </a:solidFill>
              </a:rPr>
              <a:t>SM</a:t>
            </a:r>
            <a:r>
              <a:rPr lang="en-US" dirty="0">
                <a:solidFill>
                  <a:schemeClr val="accent1"/>
                </a:solidFill>
              </a:rPr>
              <a:t> </a:t>
            </a:r>
            <a:r>
              <a:rPr lang="en-US" dirty="0"/>
              <a:t>– Traditional DIA with multiple payout options</a:t>
            </a:r>
          </a:p>
          <a:p>
            <a:endParaRPr lang="en-US" dirty="0"/>
          </a:p>
        </p:txBody>
      </p:sp>
      <p:sp>
        <p:nvSpPr>
          <p:cNvPr id="4" name="Slide Number Placeholder 3">
            <a:extLst>
              <a:ext uri="{FF2B5EF4-FFF2-40B4-BE49-F238E27FC236}">
                <a16:creationId xmlns:a16="http://schemas.microsoft.com/office/drawing/2014/main" id="{A0C32A86-7C81-4A5B-ACD7-F7A1E0C4043C}"/>
              </a:ext>
            </a:extLst>
          </p:cNvPr>
          <p:cNvSpPr>
            <a:spLocks noGrp="1"/>
          </p:cNvSpPr>
          <p:nvPr>
            <p:ph type="sldNum" sz="quarter" idx="10"/>
          </p:nvPr>
        </p:nvSpPr>
        <p:spPr/>
        <p:txBody>
          <a:bodyPr/>
          <a:lstStyle/>
          <a:p>
            <a:fld id="{6DEEFC38-9F1D-F64B-A402-A9A479E8BA73}" type="slidenum">
              <a:rPr lang="en-US" smtClean="0"/>
              <a:pPr/>
              <a:t>58</a:t>
            </a:fld>
            <a:endParaRPr lang="en-US" dirty="0"/>
          </a:p>
        </p:txBody>
      </p:sp>
    </p:spTree>
    <p:extLst>
      <p:ext uri="{BB962C8B-B14F-4D97-AF65-F5344CB8AC3E}">
        <p14:creationId xmlns:p14="http://schemas.microsoft.com/office/powerpoint/2010/main" val="40434365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AAA82A-02E4-41D9-80D8-0356E9279F06}"/>
              </a:ext>
            </a:extLst>
          </p:cNvPr>
          <p:cNvSpPr>
            <a:spLocks noGrp="1"/>
          </p:cNvSpPr>
          <p:nvPr>
            <p:ph type="sldNum" sz="quarter" idx="10"/>
          </p:nvPr>
        </p:nvSpPr>
        <p:spPr/>
        <p:txBody>
          <a:bodyPr/>
          <a:lstStyle/>
          <a:p>
            <a:fld id="{6DEEFC38-9F1D-F64B-A402-A9A479E8BA73}" type="slidenum">
              <a:rPr lang="en-US" smtClean="0"/>
              <a:pPr/>
              <a:t>59</a:t>
            </a:fld>
            <a:endParaRPr lang="en-US" dirty="0"/>
          </a:p>
        </p:txBody>
      </p:sp>
      <p:sp>
        <p:nvSpPr>
          <p:cNvPr id="6" name="Title 1">
            <a:extLst>
              <a:ext uri="{FF2B5EF4-FFF2-40B4-BE49-F238E27FC236}">
                <a16:creationId xmlns:a16="http://schemas.microsoft.com/office/drawing/2014/main" id="{F217F1B3-5BC2-47C4-BCE0-CBE99A35C587}"/>
              </a:ext>
            </a:extLst>
          </p:cNvPr>
          <p:cNvSpPr txBox="1">
            <a:spLocks/>
          </p:cNvSpPr>
          <p:nvPr/>
        </p:nvSpPr>
        <p:spPr bwMode="auto">
          <a:xfrm>
            <a:off x="520302" y="1913820"/>
            <a:ext cx="8090048" cy="57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3419" rtl="0" eaLnBrk="1" fontAlgn="base" hangingPunct="1">
              <a:lnSpc>
                <a:spcPct val="90000"/>
              </a:lnSpc>
              <a:spcBef>
                <a:spcPct val="0"/>
              </a:spcBef>
              <a:spcAft>
                <a:spcPct val="0"/>
              </a:spcAft>
              <a:defRPr sz="2400" kern="1200">
                <a:solidFill>
                  <a:srgbClr val="0263A7"/>
                </a:solidFill>
                <a:latin typeface="+mj-lt"/>
                <a:ea typeface="+mj-ea"/>
                <a:cs typeface="+mj-cs"/>
              </a:defRPr>
            </a:lvl1pPr>
            <a:lvl2pPr algn="l" defTabSz="683419" rtl="0" eaLnBrk="1" fontAlgn="base" hangingPunct="1">
              <a:lnSpc>
                <a:spcPct val="90000"/>
              </a:lnSpc>
              <a:spcBef>
                <a:spcPct val="0"/>
              </a:spcBef>
              <a:spcAft>
                <a:spcPct val="0"/>
              </a:spcAft>
              <a:defRPr sz="2400">
                <a:solidFill>
                  <a:srgbClr val="0263A7"/>
                </a:solidFill>
                <a:latin typeface="Arial" charset="0"/>
              </a:defRPr>
            </a:lvl2pPr>
            <a:lvl3pPr algn="l" defTabSz="683419" rtl="0" eaLnBrk="1" fontAlgn="base" hangingPunct="1">
              <a:lnSpc>
                <a:spcPct val="90000"/>
              </a:lnSpc>
              <a:spcBef>
                <a:spcPct val="0"/>
              </a:spcBef>
              <a:spcAft>
                <a:spcPct val="0"/>
              </a:spcAft>
              <a:defRPr sz="2400">
                <a:solidFill>
                  <a:srgbClr val="0263A7"/>
                </a:solidFill>
                <a:latin typeface="Arial" charset="0"/>
              </a:defRPr>
            </a:lvl3pPr>
            <a:lvl4pPr algn="l" defTabSz="683419" rtl="0" eaLnBrk="1" fontAlgn="base" hangingPunct="1">
              <a:lnSpc>
                <a:spcPct val="90000"/>
              </a:lnSpc>
              <a:spcBef>
                <a:spcPct val="0"/>
              </a:spcBef>
              <a:spcAft>
                <a:spcPct val="0"/>
              </a:spcAft>
              <a:defRPr sz="2400">
                <a:solidFill>
                  <a:srgbClr val="0263A7"/>
                </a:solidFill>
                <a:latin typeface="Arial" charset="0"/>
              </a:defRPr>
            </a:lvl4pPr>
            <a:lvl5pPr algn="l" defTabSz="683419" rtl="0" eaLnBrk="1" fontAlgn="base" hangingPunct="1">
              <a:lnSpc>
                <a:spcPct val="90000"/>
              </a:lnSpc>
              <a:spcBef>
                <a:spcPct val="0"/>
              </a:spcBef>
              <a:spcAft>
                <a:spcPct val="0"/>
              </a:spcAft>
              <a:defRPr sz="2400">
                <a:solidFill>
                  <a:srgbClr val="0263A7"/>
                </a:solidFill>
                <a:latin typeface="Arial" charset="0"/>
              </a:defRPr>
            </a:lvl5pPr>
            <a:lvl6pPr marL="342892" algn="l" defTabSz="684593" rtl="0" eaLnBrk="1" fontAlgn="base" hangingPunct="1">
              <a:lnSpc>
                <a:spcPct val="90000"/>
              </a:lnSpc>
              <a:spcBef>
                <a:spcPct val="0"/>
              </a:spcBef>
              <a:spcAft>
                <a:spcPct val="0"/>
              </a:spcAft>
              <a:defRPr sz="2400">
                <a:solidFill>
                  <a:srgbClr val="0263A7"/>
                </a:solidFill>
                <a:latin typeface="Arial" charset="0"/>
              </a:defRPr>
            </a:lvl6pPr>
            <a:lvl7pPr marL="685783" algn="l" defTabSz="684593" rtl="0" eaLnBrk="1" fontAlgn="base" hangingPunct="1">
              <a:lnSpc>
                <a:spcPct val="90000"/>
              </a:lnSpc>
              <a:spcBef>
                <a:spcPct val="0"/>
              </a:spcBef>
              <a:spcAft>
                <a:spcPct val="0"/>
              </a:spcAft>
              <a:defRPr sz="2400">
                <a:solidFill>
                  <a:srgbClr val="0263A7"/>
                </a:solidFill>
                <a:latin typeface="Arial" charset="0"/>
              </a:defRPr>
            </a:lvl7pPr>
            <a:lvl8pPr marL="1028675" algn="l" defTabSz="684593" rtl="0" eaLnBrk="1" fontAlgn="base" hangingPunct="1">
              <a:lnSpc>
                <a:spcPct val="90000"/>
              </a:lnSpc>
              <a:spcBef>
                <a:spcPct val="0"/>
              </a:spcBef>
              <a:spcAft>
                <a:spcPct val="0"/>
              </a:spcAft>
              <a:defRPr sz="2400">
                <a:solidFill>
                  <a:srgbClr val="0263A7"/>
                </a:solidFill>
                <a:latin typeface="Arial" charset="0"/>
              </a:defRPr>
            </a:lvl8pPr>
            <a:lvl9pPr marL="1371566" algn="l" defTabSz="684593" rtl="0" eaLnBrk="1" fontAlgn="base" hangingPunct="1">
              <a:lnSpc>
                <a:spcPct val="90000"/>
              </a:lnSpc>
              <a:spcBef>
                <a:spcPct val="0"/>
              </a:spcBef>
              <a:spcAft>
                <a:spcPct val="0"/>
              </a:spcAft>
              <a:defRPr sz="2400">
                <a:solidFill>
                  <a:srgbClr val="0263A7"/>
                </a:solidFill>
                <a:latin typeface="Arial" charset="0"/>
              </a:defRPr>
            </a:lvl9pPr>
          </a:lstStyle>
          <a:p>
            <a:r>
              <a:rPr lang="en-US" dirty="0"/>
              <a:t>&gt; Ultra Income</a:t>
            </a:r>
          </a:p>
        </p:txBody>
      </p:sp>
    </p:spTree>
    <p:extLst>
      <p:ext uri="{BB962C8B-B14F-4D97-AF65-F5344CB8AC3E}">
        <p14:creationId xmlns:p14="http://schemas.microsoft.com/office/powerpoint/2010/main" val="3441625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9B7F-E048-4A15-9894-61160C33CEF1}"/>
              </a:ext>
            </a:extLst>
          </p:cNvPr>
          <p:cNvSpPr>
            <a:spLocks noGrp="1"/>
          </p:cNvSpPr>
          <p:nvPr>
            <p:ph type="title"/>
          </p:nvPr>
        </p:nvSpPr>
        <p:spPr/>
        <p:txBody>
          <a:bodyPr/>
          <a:lstStyle/>
          <a:p>
            <a:r>
              <a:rPr lang="en-US" dirty="0"/>
              <a:t>Ultra Income</a:t>
            </a:r>
          </a:p>
        </p:txBody>
      </p:sp>
      <p:sp>
        <p:nvSpPr>
          <p:cNvPr id="3" name="Content Placeholder 2">
            <a:extLst>
              <a:ext uri="{FF2B5EF4-FFF2-40B4-BE49-F238E27FC236}">
                <a16:creationId xmlns:a16="http://schemas.microsoft.com/office/drawing/2014/main" id="{2F2BDD02-7664-43A4-913F-6F1BB1CF4A60}"/>
              </a:ext>
            </a:extLst>
          </p:cNvPr>
          <p:cNvSpPr>
            <a:spLocks noGrp="1"/>
          </p:cNvSpPr>
          <p:nvPr>
            <p:ph idx="1"/>
          </p:nvPr>
        </p:nvSpPr>
        <p:spPr/>
        <p:txBody>
          <a:bodyPr/>
          <a:lstStyle/>
          <a:p>
            <a:pPr marL="0" indent="0">
              <a:buNone/>
            </a:pPr>
            <a:r>
              <a:rPr lang="en-US" dirty="0">
                <a:solidFill>
                  <a:schemeClr val="accent1"/>
                </a:solidFill>
              </a:rPr>
              <a:t>Ultra Income</a:t>
            </a:r>
            <a:r>
              <a:rPr lang="en-US" dirty="0"/>
              <a:t> is a Single Premium Immediate Annuity (SPIA).</a:t>
            </a:r>
          </a:p>
          <a:p>
            <a:pPr marL="0" indent="0">
              <a:buNone/>
            </a:pPr>
            <a:endParaRPr lang="en-US" dirty="0"/>
          </a:p>
          <a:p>
            <a:pPr marL="0" indent="0">
              <a:buNone/>
            </a:pPr>
            <a:r>
              <a:rPr lang="en-US" dirty="0"/>
              <a:t>The owner chooses when Income Payments begin, as early as the very next month, or they may be postponed up to 13 months.</a:t>
            </a:r>
          </a:p>
        </p:txBody>
      </p:sp>
      <p:sp>
        <p:nvSpPr>
          <p:cNvPr id="4" name="Slide Number Placeholder 3">
            <a:extLst>
              <a:ext uri="{FF2B5EF4-FFF2-40B4-BE49-F238E27FC236}">
                <a16:creationId xmlns:a16="http://schemas.microsoft.com/office/drawing/2014/main" id="{398F84BE-201C-421C-8506-377811653D04}"/>
              </a:ext>
            </a:extLst>
          </p:cNvPr>
          <p:cNvSpPr>
            <a:spLocks noGrp="1"/>
          </p:cNvSpPr>
          <p:nvPr>
            <p:ph type="sldNum" sz="quarter" idx="10"/>
          </p:nvPr>
        </p:nvSpPr>
        <p:spPr/>
        <p:txBody>
          <a:bodyPr/>
          <a:lstStyle/>
          <a:p>
            <a:fld id="{6DEEFC38-9F1D-F64B-A402-A9A479E8BA73}" type="slidenum">
              <a:rPr lang="en-US" smtClean="0"/>
              <a:pPr/>
              <a:t>60</a:t>
            </a:fld>
            <a:endParaRPr lang="en-US" dirty="0"/>
          </a:p>
        </p:txBody>
      </p:sp>
    </p:spTree>
    <p:extLst>
      <p:ext uri="{BB962C8B-B14F-4D97-AF65-F5344CB8AC3E}">
        <p14:creationId xmlns:p14="http://schemas.microsoft.com/office/powerpoint/2010/main" val="35923617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9B7F-E048-4A15-9894-61160C33CEF1}"/>
              </a:ext>
            </a:extLst>
          </p:cNvPr>
          <p:cNvSpPr>
            <a:spLocks noGrp="1"/>
          </p:cNvSpPr>
          <p:nvPr>
            <p:ph type="title"/>
          </p:nvPr>
        </p:nvSpPr>
        <p:spPr/>
        <p:txBody>
          <a:bodyPr/>
          <a:lstStyle/>
          <a:p>
            <a:r>
              <a:rPr lang="en-US" dirty="0"/>
              <a:t>Ultra Income</a:t>
            </a:r>
          </a:p>
        </p:txBody>
      </p:sp>
      <p:sp>
        <p:nvSpPr>
          <p:cNvPr id="3" name="Content Placeholder 2">
            <a:extLst>
              <a:ext uri="{FF2B5EF4-FFF2-40B4-BE49-F238E27FC236}">
                <a16:creationId xmlns:a16="http://schemas.microsoft.com/office/drawing/2014/main" id="{2F2BDD02-7664-43A4-913F-6F1BB1CF4A60}"/>
              </a:ext>
            </a:extLst>
          </p:cNvPr>
          <p:cNvSpPr>
            <a:spLocks noGrp="1"/>
          </p:cNvSpPr>
          <p:nvPr>
            <p:ph idx="1"/>
          </p:nvPr>
        </p:nvSpPr>
        <p:spPr/>
        <p:txBody>
          <a:bodyPr/>
          <a:lstStyle/>
          <a:p>
            <a:r>
              <a:rPr lang="en-US" dirty="0"/>
              <a:t>Issue ages: 0-85</a:t>
            </a:r>
          </a:p>
          <a:p>
            <a:endParaRPr lang="en-US" dirty="0"/>
          </a:p>
          <a:p>
            <a:pPr>
              <a:spcAft>
                <a:spcPts val="600"/>
              </a:spcAft>
            </a:pPr>
            <a:r>
              <a:rPr lang="en-US" dirty="0"/>
              <a:t>Premiums</a:t>
            </a:r>
          </a:p>
          <a:p>
            <a:pPr lvl="1">
              <a:spcAft>
                <a:spcPts val="600"/>
              </a:spcAft>
            </a:pPr>
            <a:r>
              <a:rPr lang="en-US" dirty="0"/>
              <a:t>The minimum single premium is $10,000</a:t>
            </a:r>
          </a:p>
          <a:p>
            <a:pPr lvl="1"/>
            <a:r>
              <a:rPr lang="en-US" dirty="0"/>
              <a:t>The maximum single premium is $3,000,000.  Higher amounts are possible but require Home Office approval.</a:t>
            </a:r>
          </a:p>
          <a:p>
            <a:endParaRPr lang="en-US" dirty="0"/>
          </a:p>
        </p:txBody>
      </p:sp>
      <p:sp>
        <p:nvSpPr>
          <p:cNvPr id="4" name="Slide Number Placeholder 3">
            <a:extLst>
              <a:ext uri="{FF2B5EF4-FFF2-40B4-BE49-F238E27FC236}">
                <a16:creationId xmlns:a16="http://schemas.microsoft.com/office/drawing/2014/main" id="{398F84BE-201C-421C-8506-377811653D04}"/>
              </a:ext>
            </a:extLst>
          </p:cNvPr>
          <p:cNvSpPr>
            <a:spLocks noGrp="1"/>
          </p:cNvSpPr>
          <p:nvPr>
            <p:ph type="sldNum" sz="quarter" idx="10"/>
          </p:nvPr>
        </p:nvSpPr>
        <p:spPr/>
        <p:txBody>
          <a:bodyPr/>
          <a:lstStyle/>
          <a:p>
            <a:fld id="{6DEEFC38-9F1D-F64B-A402-A9A479E8BA73}" type="slidenum">
              <a:rPr lang="en-US" smtClean="0"/>
              <a:pPr/>
              <a:t>61</a:t>
            </a:fld>
            <a:endParaRPr lang="en-US" dirty="0"/>
          </a:p>
        </p:txBody>
      </p:sp>
    </p:spTree>
    <p:extLst>
      <p:ext uri="{BB962C8B-B14F-4D97-AF65-F5344CB8AC3E}">
        <p14:creationId xmlns:p14="http://schemas.microsoft.com/office/powerpoint/2010/main" val="39121369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9B7F-E048-4A15-9894-61160C33CEF1}"/>
              </a:ext>
            </a:extLst>
          </p:cNvPr>
          <p:cNvSpPr>
            <a:spLocks noGrp="1"/>
          </p:cNvSpPr>
          <p:nvPr>
            <p:ph type="title"/>
          </p:nvPr>
        </p:nvSpPr>
        <p:spPr/>
        <p:txBody>
          <a:bodyPr/>
          <a:lstStyle/>
          <a:p>
            <a:r>
              <a:rPr lang="en-US" dirty="0"/>
              <a:t>Ultra Income – Income Payments</a:t>
            </a:r>
          </a:p>
        </p:txBody>
      </p:sp>
      <p:sp>
        <p:nvSpPr>
          <p:cNvPr id="3" name="Content Placeholder 2">
            <a:extLst>
              <a:ext uri="{FF2B5EF4-FFF2-40B4-BE49-F238E27FC236}">
                <a16:creationId xmlns:a16="http://schemas.microsoft.com/office/drawing/2014/main" id="{2F2BDD02-7664-43A4-913F-6F1BB1CF4A60}"/>
              </a:ext>
            </a:extLst>
          </p:cNvPr>
          <p:cNvSpPr>
            <a:spLocks noGrp="1"/>
          </p:cNvSpPr>
          <p:nvPr>
            <p:ph idx="1"/>
          </p:nvPr>
        </p:nvSpPr>
        <p:spPr/>
        <p:txBody>
          <a:bodyPr/>
          <a:lstStyle/>
          <a:p>
            <a:r>
              <a:rPr lang="en-US" sz="1600" dirty="0"/>
              <a:t>Income payments may be made monthly, quarterly, semiannually, or annually</a:t>
            </a:r>
          </a:p>
          <a:p>
            <a:pPr marL="0" indent="0">
              <a:buNone/>
            </a:pPr>
            <a:endParaRPr lang="en-US" sz="1600" dirty="0"/>
          </a:p>
          <a:p>
            <a:r>
              <a:rPr lang="en-US" sz="1600" dirty="0"/>
              <a:t>The minimum payment is $100</a:t>
            </a:r>
            <a:br>
              <a:rPr lang="en-US" sz="1600" dirty="0"/>
            </a:br>
            <a:endParaRPr lang="en-US" sz="1600" dirty="0"/>
          </a:p>
          <a:p>
            <a:r>
              <a:rPr lang="en-US" sz="1600" dirty="0"/>
              <a:t>Income payments must begin between 1 and 13 months of the purchase date </a:t>
            </a:r>
            <a:br>
              <a:rPr lang="en-US" sz="1600" dirty="0"/>
            </a:br>
            <a:endParaRPr lang="en-US" sz="1600" dirty="0"/>
          </a:p>
          <a:p>
            <a:r>
              <a:rPr lang="en-US" sz="1600" dirty="0"/>
              <a:t>An optional annual cost-of-living adjustment is available up to 6% of the initial annual income payment</a:t>
            </a:r>
          </a:p>
        </p:txBody>
      </p:sp>
      <p:sp>
        <p:nvSpPr>
          <p:cNvPr id="4" name="Slide Number Placeholder 3">
            <a:extLst>
              <a:ext uri="{FF2B5EF4-FFF2-40B4-BE49-F238E27FC236}">
                <a16:creationId xmlns:a16="http://schemas.microsoft.com/office/drawing/2014/main" id="{398F84BE-201C-421C-8506-377811653D04}"/>
              </a:ext>
            </a:extLst>
          </p:cNvPr>
          <p:cNvSpPr>
            <a:spLocks noGrp="1"/>
          </p:cNvSpPr>
          <p:nvPr>
            <p:ph type="sldNum" sz="quarter" idx="10"/>
          </p:nvPr>
        </p:nvSpPr>
        <p:spPr/>
        <p:txBody>
          <a:bodyPr/>
          <a:lstStyle/>
          <a:p>
            <a:fld id="{6DEEFC38-9F1D-F64B-A402-A9A479E8BA73}" type="slidenum">
              <a:rPr lang="en-US" smtClean="0"/>
              <a:pPr/>
              <a:t>62</a:t>
            </a:fld>
            <a:endParaRPr lang="en-US" dirty="0"/>
          </a:p>
        </p:txBody>
      </p:sp>
    </p:spTree>
    <p:extLst>
      <p:ext uri="{BB962C8B-B14F-4D97-AF65-F5344CB8AC3E}">
        <p14:creationId xmlns:p14="http://schemas.microsoft.com/office/powerpoint/2010/main" val="42202286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9B7F-E048-4A15-9894-61160C33CEF1}"/>
              </a:ext>
            </a:extLst>
          </p:cNvPr>
          <p:cNvSpPr>
            <a:spLocks noGrp="1"/>
          </p:cNvSpPr>
          <p:nvPr>
            <p:ph type="title"/>
          </p:nvPr>
        </p:nvSpPr>
        <p:spPr/>
        <p:txBody>
          <a:bodyPr/>
          <a:lstStyle/>
          <a:p>
            <a:r>
              <a:rPr lang="en-US" dirty="0"/>
              <a:t>Ultra Income – Payout Options</a:t>
            </a:r>
          </a:p>
        </p:txBody>
      </p:sp>
      <p:sp>
        <p:nvSpPr>
          <p:cNvPr id="3" name="Content Placeholder 2">
            <a:extLst>
              <a:ext uri="{FF2B5EF4-FFF2-40B4-BE49-F238E27FC236}">
                <a16:creationId xmlns:a16="http://schemas.microsoft.com/office/drawing/2014/main" id="{2F2BDD02-7664-43A4-913F-6F1BB1CF4A60}"/>
              </a:ext>
            </a:extLst>
          </p:cNvPr>
          <p:cNvSpPr>
            <a:spLocks noGrp="1"/>
          </p:cNvSpPr>
          <p:nvPr>
            <p:ph idx="1"/>
          </p:nvPr>
        </p:nvSpPr>
        <p:spPr>
          <a:xfrm>
            <a:off x="357188" y="781050"/>
            <a:ext cx="8266510" cy="3581400"/>
          </a:xfrm>
        </p:spPr>
        <p:txBody>
          <a:bodyPr/>
          <a:lstStyle/>
          <a:p>
            <a:pPr lvl="1"/>
            <a:r>
              <a:rPr lang="en-US" sz="1600" dirty="0"/>
              <a:t>Life Only</a:t>
            </a:r>
          </a:p>
          <a:p>
            <a:pPr lvl="2"/>
            <a:r>
              <a:rPr lang="en-US" sz="1400" dirty="0"/>
              <a:t>Income payments continue until the annuitant’s death</a:t>
            </a:r>
          </a:p>
          <a:p>
            <a:pPr lvl="2"/>
            <a:r>
              <a:rPr lang="en-US" sz="1400" dirty="0"/>
              <a:t>There is no death benefit</a:t>
            </a:r>
          </a:p>
          <a:p>
            <a:pPr lvl="1"/>
            <a:r>
              <a:rPr lang="en-US" sz="1600" dirty="0"/>
              <a:t>Life with Period Certain</a:t>
            </a:r>
          </a:p>
          <a:p>
            <a:pPr lvl="2"/>
            <a:r>
              <a:rPr lang="en-US" sz="1400" dirty="0"/>
              <a:t>Income payments continue at least until the annuitant’s death</a:t>
            </a:r>
          </a:p>
          <a:p>
            <a:pPr lvl="2"/>
            <a:r>
              <a:rPr lang="en-US" sz="1400" dirty="0"/>
              <a:t>Upon the annuitant's death, income payments continue to the beneficiary until the policy has been inforce for the specified certain period</a:t>
            </a:r>
          </a:p>
          <a:p>
            <a:pPr lvl="2"/>
            <a:r>
              <a:rPr lang="en-US" sz="1400" dirty="0"/>
              <a:t>If the annuitant dies after the certain period has expired, there is no death benefit</a:t>
            </a:r>
          </a:p>
          <a:p>
            <a:pPr lvl="2"/>
            <a:r>
              <a:rPr lang="en-US" sz="1400" dirty="0"/>
              <a:t>The certain period can be a minimum of 5 years and a maximum of 20 years</a:t>
            </a:r>
          </a:p>
          <a:p>
            <a:pPr lvl="1"/>
            <a:r>
              <a:rPr lang="en-US" sz="1600" dirty="0"/>
              <a:t>Guarantee Period Only</a:t>
            </a:r>
          </a:p>
          <a:p>
            <a:pPr lvl="2"/>
            <a:r>
              <a:rPr lang="en-US" sz="1400" dirty="0"/>
              <a:t>Income payments continue for the specified certain period – they are not life contingent</a:t>
            </a:r>
          </a:p>
          <a:p>
            <a:pPr lvl="2"/>
            <a:r>
              <a:rPr lang="en-US" sz="1400" dirty="0"/>
              <a:t>If the annuitant dies before the certain period has expired, income payments continue to the beneficiary for the remainder of the certain period</a:t>
            </a:r>
          </a:p>
          <a:p>
            <a:pPr lvl="2"/>
            <a:r>
              <a:rPr lang="en-US" sz="1400" dirty="0"/>
              <a:t>The certain period can be a minimum of 5 years and a maximum of 20 years</a:t>
            </a:r>
          </a:p>
        </p:txBody>
      </p:sp>
      <p:sp>
        <p:nvSpPr>
          <p:cNvPr id="4" name="Slide Number Placeholder 3">
            <a:extLst>
              <a:ext uri="{FF2B5EF4-FFF2-40B4-BE49-F238E27FC236}">
                <a16:creationId xmlns:a16="http://schemas.microsoft.com/office/drawing/2014/main" id="{398F84BE-201C-421C-8506-377811653D04}"/>
              </a:ext>
            </a:extLst>
          </p:cNvPr>
          <p:cNvSpPr>
            <a:spLocks noGrp="1"/>
          </p:cNvSpPr>
          <p:nvPr>
            <p:ph type="sldNum" sz="quarter" idx="10"/>
          </p:nvPr>
        </p:nvSpPr>
        <p:spPr/>
        <p:txBody>
          <a:bodyPr/>
          <a:lstStyle/>
          <a:p>
            <a:fld id="{6DEEFC38-9F1D-F64B-A402-A9A479E8BA73}" type="slidenum">
              <a:rPr lang="en-US" smtClean="0"/>
              <a:pPr/>
              <a:t>63</a:t>
            </a:fld>
            <a:endParaRPr lang="en-US" dirty="0"/>
          </a:p>
        </p:txBody>
      </p:sp>
    </p:spTree>
    <p:extLst>
      <p:ext uri="{BB962C8B-B14F-4D97-AF65-F5344CB8AC3E}">
        <p14:creationId xmlns:p14="http://schemas.microsoft.com/office/powerpoint/2010/main" val="13837659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9B7F-E048-4A15-9894-61160C33CEF1}"/>
              </a:ext>
            </a:extLst>
          </p:cNvPr>
          <p:cNvSpPr>
            <a:spLocks noGrp="1"/>
          </p:cNvSpPr>
          <p:nvPr>
            <p:ph type="title"/>
          </p:nvPr>
        </p:nvSpPr>
        <p:spPr/>
        <p:txBody>
          <a:bodyPr/>
          <a:lstStyle/>
          <a:p>
            <a:r>
              <a:rPr lang="en-US" dirty="0"/>
              <a:t>Ultra Income – Payout Options</a:t>
            </a:r>
          </a:p>
        </p:txBody>
      </p:sp>
      <p:sp>
        <p:nvSpPr>
          <p:cNvPr id="3" name="Content Placeholder 2">
            <a:extLst>
              <a:ext uri="{FF2B5EF4-FFF2-40B4-BE49-F238E27FC236}">
                <a16:creationId xmlns:a16="http://schemas.microsoft.com/office/drawing/2014/main" id="{2F2BDD02-7664-43A4-913F-6F1BB1CF4A60}"/>
              </a:ext>
            </a:extLst>
          </p:cNvPr>
          <p:cNvSpPr>
            <a:spLocks noGrp="1"/>
          </p:cNvSpPr>
          <p:nvPr>
            <p:ph idx="1"/>
          </p:nvPr>
        </p:nvSpPr>
        <p:spPr>
          <a:xfrm>
            <a:off x="357188" y="781050"/>
            <a:ext cx="8266510" cy="3581400"/>
          </a:xfrm>
        </p:spPr>
        <p:txBody>
          <a:bodyPr/>
          <a:lstStyle/>
          <a:p>
            <a:pPr lvl="1"/>
            <a:r>
              <a:rPr lang="en-US" sz="1600" dirty="0"/>
              <a:t>Installment refund</a:t>
            </a:r>
          </a:p>
          <a:p>
            <a:pPr lvl="2"/>
            <a:r>
              <a:rPr lang="en-US" sz="1400" dirty="0"/>
              <a:t>Income payments continue at least until the annuitant’s death</a:t>
            </a:r>
          </a:p>
          <a:p>
            <a:pPr lvl="2"/>
            <a:r>
              <a:rPr lang="en-US" sz="1400" dirty="0"/>
              <a:t>Upon the annuitant's death, income payments continue to the beneficiary until the original premium has been recovered</a:t>
            </a:r>
          </a:p>
          <a:p>
            <a:pPr lvl="2"/>
            <a:r>
              <a:rPr lang="en-US" sz="1400" dirty="0"/>
              <a:t>If the annuitant dies after the original premium has already been recovered, there is no death benefit</a:t>
            </a:r>
          </a:p>
          <a:p>
            <a:pPr lvl="1"/>
            <a:r>
              <a:rPr lang="en-US" sz="1600" dirty="0"/>
              <a:t>Joint and survivor life</a:t>
            </a:r>
          </a:p>
          <a:p>
            <a:pPr lvl="2"/>
            <a:r>
              <a:rPr lang="en-US" sz="1400" dirty="0"/>
              <a:t>Income payments continue until the second joint annuitant dies</a:t>
            </a:r>
          </a:p>
          <a:p>
            <a:pPr lvl="2"/>
            <a:r>
              <a:rPr lang="en-US" sz="1400" dirty="0"/>
              <a:t>Upon the first death, income payments continue to the surviving annuitant at 50-100% of the initial income payment (survivorship percentage selected at policy issue)</a:t>
            </a:r>
          </a:p>
          <a:p>
            <a:pPr lvl="2"/>
            <a:r>
              <a:rPr lang="en-US" sz="1400" dirty="0"/>
              <a:t>There is no death benefit after the second death</a:t>
            </a:r>
          </a:p>
          <a:p>
            <a:pPr lvl="1"/>
            <a:r>
              <a:rPr lang="en-US" sz="1600" dirty="0"/>
              <a:t>Joint and survivor life with period certain</a:t>
            </a:r>
          </a:p>
          <a:p>
            <a:pPr lvl="2"/>
            <a:r>
              <a:rPr lang="en-US" sz="1400" dirty="0"/>
              <a:t>The certain period can be a minimum of 5 years and a maximum of 20 years</a:t>
            </a:r>
          </a:p>
          <a:p>
            <a:pPr lvl="1"/>
            <a:r>
              <a:rPr lang="en-US" sz="1600" dirty="0"/>
              <a:t>Temporary (life contingent</a:t>
            </a:r>
            <a:r>
              <a:rPr lang="en-US" dirty="0"/>
              <a:t>)</a:t>
            </a:r>
          </a:p>
          <a:p>
            <a:endParaRPr lang="en-US" dirty="0"/>
          </a:p>
        </p:txBody>
      </p:sp>
      <p:sp>
        <p:nvSpPr>
          <p:cNvPr id="4" name="Slide Number Placeholder 3">
            <a:extLst>
              <a:ext uri="{FF2B5EF4-FFF2-40B4-BE49-F238E27FC236}">
                <a16:creationId xmlns:a16="http://schemas.microsoft.com/office/drawing/2014/main" id="{398F84BE-201C-421C-8506-377811653D04}"/>
              </a:ext>
            </a:extLst>
          </p:cNvPr>
          <p:cNvSpPr>
            <a:spLocks noGrp="1"/>
          </p:cNvSpPr>
          <p:nvPr>
            <p:ph type="sldNum" sz="quarter" idx="10"/>
          </p:nvPr>
        </p:nvSpPr>
        <p:spPr/>
        <p:txBody>
          <a:bodyPr/>
          <a:lstStyle/>
          <a:p>
            <a:fld id="{6DEEFC38-9F1D-F64B-A402-A9A479E8BA73}" type="slidenum">
              <a:rPr lang="en-US" smtClean="0"/>
              <a:pPr/>
              <a:t>64</a:t>
            </a:fld>
            <a:endParaRPr lang="en-US" dirty="0"/>
          </a:p>
        </p:txBody>
      </p:sp>
    </p:spTree>
    <p:extLst>
      <p:ext uri="{BB962C8B-B14F-4D97-AF65-F5344CB8AC3E}">
        <p14:creationId xmlns:p14="http://schemas.microsoft.com/office/powerpoint/2010/main" val="26987861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C9B7F-E048-4A15-9894-61160C33CEF1}"/>
              </a:ext>
            </a:extLst>
          </p:cNvPr>
          <p:cNvSpPr>
            <a:spLocks noGrp="1"/>
          </p:cNvSpPr>
          <p:nvPr>
            <p:ph type="title"/>
          </p:nvPr>
        </p:nvSpPr>
        <p:spPr/>
        <p:txBody>
          <a:bodyPr/>
          <a:lstStyle/>
          <a:p>
            <a:r>
              <a:rPr lang="en-US" dirty="0"/>
              <a:t>Ultra Income – Age Rating</a:t>
            </a:r>
          </a:p>
        </p:txBody>
      </p:sp>
      <p:sp>
        <p:nvSpPr>
          <p:cNvPr id="3" name="Content Placeholder 2">
            <a:extLst>
              <a:ext uri="{FF2B5EF4-FFF2-40B4-BE49-F238E27FC236}">
                <a16:creationId xmlns:a16="http://schemas.microsoft.com/office/drawing/2014/main" id="{2F2BDD02-7664-43A4-913F-6F1BB1CF4A60}"/>
              </a:ext>
            </a:extLst>
          </p:cNvPr>
          <p:cNvSpPr>
            <a:spLocks noGrp="1"/>
          </p:cNvSpPr>
          <p:nvPr>
            <p:ph idx="1"/>
          </p:nvPr>
        </p:nvSpPr>
        <p:spPr/>
        <p:txBody>
          <a:bodyPr/>
          <a:lstStyle/>
          <a:p>
            <a:r>
              <a:rPr lang="en-US" dirty="0"/>
              <a:t>Age Rating for Impaired Risk/Substandard</a:t>
            </a:r>
          </a:p>
          <a:p>
            <a:pPr lvl="1"/>
            <a:r>
              <a:rPr lang="en-US" dirty="0"/>
              <a:t>Age rating increases the monthly payments for clients with health problems and a medical history that lowers their life expectancy.  Twelve months of medical records are required for Underwriting to determine a rated age.</a:t>
            </a:r>
          </a:p>
          <a:p>
            <a:endParaRPr lang="en-US" sz="1000" dirty="0"/>
          </a:p>
          <a:p>
            <a:r>
              <a:rPr lang="en-US" dirty="0"/>
              <a:t>Example</a:t>
            </a:r>
          </a:p>
          <a:p>
            <a:pPr lvl="1"/>
            <a:r>
              <a:rPr lang="en-US" dirty="0"/>
              <a:t>A 65-year-old man has severe emphysema</a:t>
            </a:r>
          </a:p>
          <a:p>
            <a:pPr lvl="1"/>
            <a:r>
              <a:rPr lang="en-US" dirty="0"/>
              <a:t>Underwriting reviews his medical history and determines his life expectancy is like that of a 72-year-old and assigns him a Rated Age of 72</a:t>
            </a:r>
          </a:p>
          <a:p>
            <a:pPr lvl="1"/>
            <a:r>
              <a:rPr lang="en-US" dirty="0"/>
              <a:t>Using the </a:t>
            </a:r>
            <a:r>
              <a:rPr lang="en-US" b="1" dirty="0">
                <a:solidFill>
                  <a:schemeClr val="accent1"/>
                </a:solidFill>
              </a:rPr>
              <a:t>Rated Age </a:t>
            </a:r>
            <a:r>
              <a:rPr lang="en-US" dirty="0"/>
              <a:t>of 72, his benefit is higher than it would have been using his actual age of 65</a:t>
            </a:r>
          </a:p>
        </p:txBody>
      </p:sp>
      <p:sp>
        <p:nvSpPr>
          <p:cNvPr id="4" name="Slide Number Placeholder 3">
            <a:extLst>
              <a:ext uri="{FF2B5EF4-FFF2-40B4-BE49-F238E27FC236}">
                <a16:creationId xmlns:a16="http://schemas.microsoft.com/office/drawing/2014/main" id="{398F84BE-201C-421C-8506-377811653D04}"/>
              </a:ext>
            </a:extLst>
          </p:cNvPr>
          <p:cNvSpPr>
            <a:spLocks noGrp="1"/>
          </p:cNvSpPr>
          <p:nvPr>
            <p:ph type="sldNum" sz="quarter" idx="10"/>
          </p:nvPr>
        </p:nvSpPr>
        <p:spPr/>
        <p:txBody>
          <a:bodyPr/>
          <a:lstStyle/>
          <a:p>
            <a:fld id="{6DEEFC38-9F1D-F64B-A402-A9A479E8BA73}" type="slidenum">
              <a:rPr lang="en-US" smtClean="0"/>
              <a:pPr/>
              <a:t>65</a:t>
            </a:fld>
            <a:endParaRPr lang="en-US" dirty="0"/>
          </a:p>
        </p:txBody>
      </p:sp>
    </p:spTree>
    <p:extLst>
      <p:ext uri="{BB962C8B-B14F-4D97-AF65-F5344CB8AC3E}">
        <p14:creationId xmlns:p14="http://schemas.microsoft.com/office/powerpoint/2010/main" val="20399838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AAA82A-02E4-41D9-80D8-0356E9279F06}"/>
              </a:ext>
            </a:extLst>
          </p:cNvPr>
          <p:cNvSpPr>
            <a:spLocks noGrp="1"/>
          </p:cNvSpPr>
          <p:nvPr>
            <p:ph type="sldNum" sz="quarter" idx="10"/>
          </p:nvPr>
        </p:nvSpPr>
        <p:spPr/>
        <p:txBody>
          <a:bodyPr/>
          <a:lstStyle/>
          <a:p>
            <a:fld id="{6DEEFC38-9F1D-F64B-A402-A9A479E8BA73}" type="slidenum">
              <a:rPr lang="en-US" smtClean="0"/>
              <a:pPr/>
              <a:t>66</a:t>
            </a:fld>
            <a:endParaRPr lang="en-US" dirty="0"/>
          </a:p>
        </p:txBody>
      </p:sp>
      <p:sp>
        <p:nvSpPr>
          <p:cNvPr id="6" name="Title 1">
            <a:extLst>
              <a:ext uri="{FF2B5EF4-FFF2-40B4-BE49-F238E27FC236}">
                <a16:creationId xmlns:a16="http://schemas.microsoft.com/office/drawing/2014/main" id="{F217F1B3-5BC2-47C4-BCE0-CBE99A35C587}"/>
              </a:ext>
            </a:extLst>
          </p:cNvPr>
          <p:cNvSpPr txBox="1">
            <a:spLocks/>
          </p:cNvSpPr>
          <p:nvPr/>
        </p:nvSpPr>
        <p:spPr bwMode="auto">
          <a:xfrm>
            <a:off x="520302" y="1913820"/>
            <a:ext cx="8090048" cy="57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3419" rtl="0" eaLnBrk="1" fontAlgn="base" hangingPunct="1">
              <a:lnSpc>
                <a:spcPct val="90000"/>
              </a:lnSpc>
              <a:spcBef>
                <a:spcPct val="0"/>
              </a:spcBef>
              <a:spcAft>
                <a:spcPct val="0"/>
              </a:spcAft>
              <a:defRPr sz="2400" kern="1200">
                <a:solidFill>
                  <a:srgbClr val="0263A7"/>
                </a:solidFill>
                <a:latin typeface="+mj-lt"/>
                <a:ea typeface="+mj-ea"/>
                <a:cs typeface="+mj-cs"/>
              </a:defRPr>
            </a:lvl1pPr>
            <a:lvl2pPr algn="l" defTabSz="683419" rtl="0" eaLnBrk="1" fontAlgn="base" hangingPunct="1">
              <a:lnSpc>
                <a:spcPct val="90000"/>
              </a:lnSpc>
              <a:spcBef>
                <a:spcPct val="0"/>
              </a:spcBef>
              <a:spcAft>
                <a:spcPct val="0"/>
              </a:spcAft>
              <a:defRPr sz="2400">
                <a:solidFill>
                  <a:srgbClr val="0263A7"/>
                </a:solidFill>
                <a:latin typeface="Arial" charset="0"/>
              </a:defRPr>
            </a:lvl2pPr>
            <a:lvl3pPr algn="l" defTabSz="683419" rtl="0" eaLnBrk="1" fontAlgn="base" hangingPunct="1">
              <a:lnSpc>
                <a:spcPct val="90000"/>
              </a:lnSpc>
              <a:spcBef>
                <a:spcPct val="0"/>
              </a:spcBef>
              <a:spcAft>
                <a:spcPct val="0"/>
              </a:spcAft>
              <a:defRPr sz="2400">
                <a:solidFill>
                  <a:srgbClr val="0263A7"/>
                </a:solidFill>
                <a:latin typeface="Arial" charset="0"/>
              </a:defRPr>
            </a:lvl3pPr>
            <a:lvl4pPr algn="l" defTabSz="683419" rtl="0" eaLnBrk="1" fontAlgn="base" hangingPunct="1">
              <a:lnSpc>
                <a:spcPct val="90000"/>
              </a:lnSpc>
              <a:spcBef>
                <a:spcPct val="0"/>
              </a:spcBef>
              <a:spcAft>
                <a:spcPct val="0"/>
              </a:spcAft>
              <a:defRPr sz="2400">
                <a:solidFill>
                  <a:srgbClr val="0263A7"/>
                </a:solidFill>
                <a:latin typeface="Arial" charset="0"/>
              </a:defRPr>
            </a:lvl4pPr>
            <a:lvl5pPr algn="l" defTabSz="683419" rtl="0" eaLnBrk="1" fontAlgn="base" hangingPunct="1">
              <a:lnSpc>
                <a:spcPct val="90000"/>
              </a:lnSpc>
              <a:spcBef>
                <a:spcPct val="0"/>
              </a:spcBef>
              <a:spcAft>
                <a:spcPct val="0"/>
              </a:spcAft>
              <a:defRPr sz="2400">
                <a:solidFill>
                  <a:srgbClr val="0263A7"/>
                </a:solidFill>
                <a:latin typeface="Arial" charset="0"/>
              </a:defRPr>
            </a:lvl5pPr>
            <a:lvl6pPr marL="342892" algn="l" defTabSz="684593" rtl="0" eaLnBrk="1" fontAlgn="base" hangingPunct="1">
              <a:lnSpc>
                <a:spcPct val="90000"/>
              </a:lnSpc>
              <a:spcBef>
                <a:spcPct val="0"/>
              </a:spcBef>
              <a:spcAft>
                <a:spcPct val="0"/>
              </a:spcAft>
              <a:defRPr sz="2400">
                <a:solidFill>
                  <a:srgbClr val="0263A7"/>
                </a:solidFill>
                <a:latin typeface="Arial" charset="0"/>
              </a:defRPr>
            </a:lvl6pPr>
            <a:lvl7pPr marL="685783" algn="l" defTabSz="684593" rtl="0" eaLnBrk="1" fontAlgn="base" hangingPunct="1">
              <a:lnSpc>
                <a:spcPct val="90000"/>
              </a:lnSpc>
              <a:spcBef>
                <a:spcPct val="0"/>
              </a:spcBef>
              <a:spcAft>
                <a:spcPct val="0"/>
              </a:spcAft>
              <a:defRPr sz="2400">
                <a:solidFill>
                  <a:srgbClr val="0263A7"/>
                </a:solidFill>
                <a:latin typeface="Arial" charset="0"/>
              </a:defRPr>
            </a:lvl7pPr>
            <a:lvl8pPr marL="1028675" algn="l" defTabSz="684593" rtl="0" eaLnBrk="1" fontAlgn="base" hangingPunct="1">
              <a:lnSpc>
                <a:spcPct val="90000"/>
              </a:lnSpc>
              <a:spcBef>
                <a:spcPct val="0"/>
              </a:spcBef>
              <a:spcAft>
                <a:spcPct val="0"/>
              </a:spcAft>
              <a:defRPr sz="2400">
                <a:solidFill>
                  <a:srgbClr val="0263A7"/>
                </a:solidFill>
                <a:latin typeface="Arial" charset="0"/>
              </a:defRPr>
            </a:lvl8pPr>
            <a:lvl9pPr marL="1371566" algn="l" defTabSz="684593" rtl="0" eaLnBrk="1" fontAlgn="base" hangingPunct="1">
              <a:lnSpc>
                <a:spcPct val="90000"/>
              </a:lnSpc>
              <a:spcBef>
                <a:spcPct val="0"/>
              </a:spcBef>
              <a:spcAft>
                <a:spcPct val="0"/>
              </a:spcAft>
              <a:defRPr sz="2400">
                <a:solidFill>
                  <a:srgbClr val="0263A7"/>
                </a:solidFill>
                <a:latin typeface="Arial" charset="0"/>
              </a:defRPr>
            </a:lvl9pPr>
          </a:lstStyle>
          <a:p>
            <a:r>
              <a:rPr lang="en-US" dirty="0"/>
              <a:t>&gt; Income Access</a:t>
            </a:r>
          </a:p>
        </p:txBody>
      </p:sp>
    </p:spTree>
    <p:extLst>
      <p:ext uri="{BB962C8B-B14F-4D97-AF65-F5344CB8AC3E}">
        <p14:creationId xmlns:p14="http://schemas.microsoft.com/office/powerpoint/2010/main" val="9035493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7114F-80DF-423B-A418-072147C46D03}"/>
              </a:ext>
            </a:extLst>
          </p:cNvPr>
          <p:cNvSpPr>
            <a:spLocks noGrp="1"/>
          </p:cNvSpPr>
          <p:nvPr>
            <p:ph type="title"/>
          </p:nvPr>
        </p:nvSpPr>
        <p:spPr/>
        <p:txBody>
          <a:bodyPr/>
          <a:lstStyle/>
          <a:p>
            <a:r>
              <a:rPr lang="en-US" dirty="0"/>
              <a:t>Income Access</a:t>
            </a:r>
          </a:p>
        </p:txBody>
      </p:sp>
      <p:sp>
        <p:nvSpPr>
          <p:cNvPr id="3" name="Content Placeholder 2">
            <a:extLst>
              <a:ext uri="{FF2B5EF4-FFF2-40B4-BE49-F238E27FC236}">
                <a16:creationId xmlns:a16="http://schemas.microsoft.com/office/drawing/2014/main" id="{2ADEB61C-8225-42F6-A10A-BE70E9A12900}"/>
              </a:ext>
            </a:extLst>
          </p:cNvPr>
          <p:cNvSpPr>
            <a:spLocks noGrp="1"/>
          </p:cNvSpPr>
          <p:nvPr>
            <p:ph idx="1"/>
          </p:nvPr>
        </p:nvSpPr>
        <p:spPr/>
        <p:txBody>
          <a:bodyPr/>
          <a:lstStyle/>
          <a:p>
            <a:pPr marL="0" indent="0">
              <a:buNone/>
            </a:pPr>
            <a:r>
              <a:rPr lang="en-US" dirty="0">
                <a:solidFill>
                  <a:schemeClr val="accent1"/>
                </a:solidFill>
              </a:rPr>
              <a:t>Income Access</a:t>
            </a:r>
            <a:r>
              <a:rPr lang="en-US" dirty="0"/>
              <a:t> is a Single Premium Immediate Annuity (SPIA) that provides a lifetime guaranteed income with a return of remaining premium death benefit that provides its owner liquidity and enhanced payout options. </a:t>
            </a:r>
          </a:p>
          <a:p>
            <a:endParaRPr lang="en-US" dirty="0"/>
          </a:p>
          <a:p>
            <a:pPr marL="0" indent="0">
              <a:buNone/>
            </a:pPr>
            <a:r>
              <a:rPr lang="en-US" dirty="0"/>
              <a:t>It offers a package of several optional benefits. </a:t>
            </a:r>
          </a:p>
          <a:p>
            <a:endParaRPr lang="en-US" dirty="0"/>
          </a:p>
        </p:txBody>
      </p:sp>
      <p:sp>
        <p:nvSpPr>
          <p:cNvPr id="4" name="Slide Number Placeholder 3">
            <a:extLst>
              <a:ext uri="{FF2B5EF4-FFF2-40B4-BE49-F238E27FC236}">
                <a16:creationId xmlns:a16="http://schemas.microsoft.com/office/drawing/2014/main" id="{8186429F-6BF0-42AF-BCEE-B6B13ED0D963}"/>
              </a:ext>
            </a:extLst>
          </p:cNvPr>
          <p:cNvSpPr>
            <a:spLocks noGrp="1"/>
          </p:cNvSpPr>
          <p:nvPr>
            <p:ph type="sldNum" sz="quarter" idx="10"/>
          </p:nvPr>
        </p:nvSpPr>
        <p:spPr/>
        <p:txBody>
          <a:bodyPr/>
          <a:lstStyle/>
          <a:p>
            <a:fld id="{6DEEFC38-9F1D-F64B-A402-A9A479E8BA73}" type="slidenum">
              <a:rPr lang="en-US" smtClean="0"/>
              <a:pPr/>
              <a:t>67</a:t>
            </a:fld>
            <a:endParaRPr lang="en-US" dirty="0"/>
          </a:p>
        </p:txBody>
      </p:sp>
    </p:spTree>
    <p:extLst>
      <p:ext uri="{BB962C8B-B14F-4D97-AF65-F5344CB8AC3E}">
        <p14:creationId xmlns:p14="http://schemas.microsoft.com/office/powerpoint/2010/main" val="28270481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17BE-D8A3-4DF0-8C25-F35FB9B316DF}"/>
              </a:ext>
            </a:extLst>
          </p:cNvPr>
          <p:cNvSpPr>
            <a:spLocks noGrp="1"/>
          </p:cNvSpPr>
          <p:nvPr>
            <p:ph type="title"/>
          </p:nvPr>
        </p:nvSpPr>
        <p:spPr/>
        <p:txBody>
          <a:bodyPr/>
          <a:lstStyle/>
          <a:p>
            <a:r>
              <a:rPr lang="en-US" dirty="0"/>
              <a:t>Income Access</a:t>
            </a:r>
          </a:p>
        </p:txBody>
      </p:sp>
      <p:sp>
        <p:nvSpPr>
          <p:cNvPr id="3" name="Content Placeholder 2">
            <a:extLst>
              <a:ext uri="{FF2B5EF4-FFF2-40B4-BE49-F238E27FC236}">
                <a16:creationId xmlns:a16="http://schemas.microsoft.com/office/drawing/2014/main" id="{93B9D3FA-97BE-45CA-B3B8-BB2E47A55A83}"/>
              </a:ext>
            </a:extLst>
          </p:cNvPr>
          <p:cNvSpPr>
            <a:spLocks noGrp="1"/>
          </p:cNvSpPr>
          <p:nvPr>
            <p:ph idx="1"/>
          </p:nvPr>
        </p:nvSpPr>
        <p:spPr/>
        <p:txBody>
          <a:bodyPr/>
          <a:lstStyle/>
          <a:p>
            <a:r>
              <a:rPr lang="en-US" dirty="0"/>
              <a:t>Issue ages: 0-75</a:t>
            </a:r>
          </a:p>
          <a:p>
            <a:endParaRPr lang="en-US" dirty="0"/>
          </a:p>
          <a:p>
            <a:r>
              <a:rPr lang="en-US" dirty="0"/>
              <a:t>Premiums</a:t>
            </a:r>
          </a:p>
          <a:p>
            <a:pPr lvl="1"/>
            <a:r>
              <a:rPr lang="en-US" dirty="0"/>
              <a:t>The minimum singe premium is $10,000</a:t>
            </a:r>
          </a:p>
          <a:p>
            <a:pPr lvl="1"/>
            <a:r>
              <a:rPr lang="en-US" dirty="0"/>
              <a:t>The maximum single premium is $1,000,000. Higher amounts are possible but require Home Office approval.</a:t>
            </a:r>
          </a:p>
          <a:p>
            <a:endParaRPr lang="en-US" dirty="0"/>
          </a:p>
        </p:txBody>
      </p:sp>
      <p:sp>
        <p:nvSpPr>
          <p:cNvPr id="4" name="Slide Number Placeholder 3">
            <a:extLst>
              <a:ext uri="{FF2B5EF4-FFF2-40B4-BE49-F238E27FC236}">
                <a16:creationId xmlns:a16="http://schemas.microsoft.com/office/drawing/2014/main" id="{1E75666D-1010-40D6-AA10-B4D7C89454D7}"/>
              </a:ext>
            </a:extLst>
          </p:cNvPr>
          <p:cNvSpPr>
            <a:spLocks noGrp="1"/>
          </p:cNvSpPr>
          <p:nvPr>
            <p:ph type="sldNum" sz="quarter" idx="10"/>
          </p:nvPr>
        </p:nvSpPr>
        <p:spPr/>
        <p:txBody>
          <a:bodyPr/>
          <a:lstStyle/>
          <a:p>
            <a:fld id="{6DEEFC38-9F1D-F64B-A402-A9A479E8BA73}" type="slidenum">
              <a:rPr lang="en-US" smtClean="0"/>
              <a:pPr/>
              <a:t>68</a:t>
            </a:fld>
            <a:endParaRPr lang="en-US" dirty="0"/>
          </a:p>
        </p:txBody>
      </p:sp>
    </p:spTree>
    <p:extLst>
      <p:ext uri="{BB962C8B-B14F-4D97-AF65-F5344CB8AC3E}">
        <p14:creationId xmlns:p14="http://schemas.microsoft.com/office/powerpoint/2010/main" val="27727830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17BE-D8A3-4DF0-8C25-F35FB9B316DF}"/>
              </a:ext>
            </a:extLst>
          </p:cNvPr>
          <p:cNvSpPr>
            <a:spLocks noGrp="1"/>
          </p:cNvSpPr>
          <p:nvPr>
            <p:ph type="title"/>
          </p:nvPr>
        </p:nvSpPr>
        <p:spPr/>
        <p:txBody>
          <a:bodyPr/>
          <a:lstStyle/>
          <a:p>
            <a:r>
              <a:rPr lang="en-US" dirty="0"/>
              <a:t>Income Access</a:t>
            </a:r>
          </a:p>
        </p:txBody>
      </p:sp>
      <p:sp>
        <p:nvSpPr>
          <p:cNvPr id="3" name="Content Placeholder 2">
            <a:extLst>
              <a:ext uri="{FF2B5EF4-FFF2-40B4-BE49-F238E27FC236}">
                <a16:creationId xmlns:a16="http://schemas.microsoft.com/office/drawing/2014/main" id="{93B9D3FA-97BE-45CA-B3B8-BB2E47A55A83}"/>
              </a:ext>
            </a:extLst>
          </p:cNvPr>
          <p:cNvSpPr>
            <a:spLocks noGrp="1"/>
          </p:cNvSpPr>
          <p:nvPr>
            <p:ph idx="1"/>
          </p:nvPr>
        </p:nvSpPr>
        <p:spPr/>
        <p:txBody>
          <a:bodyPr/>
          <a:lstStyle/>
          <a:p>
            <a:r>
              <a:rPr lang="en-US" sz="1600" dirty="0"/>
              <a:t>Benefit payments may be made monthly, quarterly, semiannually or annually</a:t>
            </a:r>
            <a:br>
              <a:rPr lang="en-US" sz="1600" dirty="0"/>
            </a:br>
            <a:endParaRPr lang="en-US" sz="1600" dirty="0"/>
          </a:p>
          <a:p>
            <a:r>
              <a:rPr lang="en-US" sz="1600" dirty="0"/>
              <a:t> The minimum periodic payment is $100</a:t>
            </a:r>
            <a:br>
              <a:rPr lang="en-US" sz="1600" dirty="0"/>
            </a:br>
            <a:endParaRPr lang="en-US" sz="1600" dirty="0"/>
          </a:p>
          <a:p>
            <a:r>
              <a:rPr lang="en-US" sz="1600" dirty="0"/>
              <a:t> Payouts must begin between 1 and 13 months of the purchase date</a:t>
            </a:r>
            <a:br>
              <a:rPr lang="en-US" sz="1600" dirty="0"/>
            </a:br>
            <a:endParaRPr lang="en-US" sz="1600" dirty="0"/>
          </a:p>
          <a:p>
            <a:r>
              <a:rPr lang="en-US" sz="1600" dirty="0"/>
              <a:t>Income Access offers a guaranteed lifetime income payout to the annuitant.  Generally, the lifetime income from Income Access will be less than the comparable lifetime income from Ultra Income due to the death benefit and liquidity features offered by Income Access.</a:t>
            </a:r>
            <a:br>
              <a:rPr lang="en-US" sz="1600" dirty="0"/>
            </a:br>
            <a:endParaRPr lang="en-US" sz="1600" dirty="0"/>
          </a:p>
          <a:p>
            <a:r>
              <a:rPr lang="en-US" sz="1600" dirty="0"/>
              <a:t>No period certain or installment refund options are offered</a:t>
            </a:r>
          </a:p>
        </p:txBody>
      </p:sp>
      <p:sp>
        <p:nvSpPr>
          <p:cNvPr id="4" name="Slide Number Placeholder 3">
            <a:extLst>
              <a:ext uri="{FF2B5EF4-FFF2-40B4-BE49-F238E27FC236}">
                <a16:creationId xmlns:a16="http://schemas.microsoft.com/office/drawing/2014/main" id="{1E75666D-1010-40D6-AA10-B4D7C89454D7}"/>
              </a:ext>
            </a:extLst>
          </p:cNvPr>
          <p:cNvSpPr>
            <a:spLocks noGrp="1"/>
          </p:cNvSpPr>
          <p:nvPr>
            <p:ph type="sldNum" sz="quarter" idx="10"/>
          </p:nvPr>
        </p:nvSpPr>
        <p:spPr/>
        <p:txBody>
          <a:bodyPr/>
          <a:lstStyle/>
          <a:p>
            <a:fld id="{6DEEFC38-9F1D-F64B-A402-A9A479E8BA73}" type="slidenum">
              <a:rPr lang="en-US" smtClean="0"/>
              <a:pPr/>
              <a:t>69</a:t>
            </a:fld>
            <a:endParaRPr lang="en-US" dirty="0"/>
          </a:p>
        </p:txBody>
      </p:sp>
    </p:spTree>
    <p:extLst>
      <p:ext uri="{BB962C8B-B14F-4D97-AF65-F5344CB8AC3E}">
        <p14:creationId xmlns:p14="http://schemas.microsoft.com/office/powerpoint/2010/main" val="11388734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17BE-D8A3-4DF0-8C25-F35FB9B316DF}"/>
              </a:ext>
            </a:extLst>
          </p:cNvPr>
          <p:cNvSpPr>
            <a:spLocks noGrp="1"/>
          </p:cNvSpPr>
          <p:nvPr>
            <p:ph type="title"/>
          </p:nvPr>
        </p:nvSpPr>
        <p:spPr/>
        <p:txBody>
          <a:bodyPr/>
          <a:lstStyle/>
          <a:p>
            <a:r>
              <a:rPr lang="en-US" dirty="0"/>
              <a:t>Income Access – Death Benefits</a:t>
            </a:r>
          </a:p>
        </p:txBody>
      </p:sp>
      <p:sp>
        <p:nvSpPr>
          <p:cNvPr id="3" name="Content Placeholder 2">
            <a:extLst>
              <a:ext uri="{FF2B5EF4-FFF2-40B4-BE49-F238E27FC236}">
                <a16:creationId xmlns:a16="http://schemas.microsoft.com/office/drawing/2014/main" id="{93B9D3FA-97BE-45CA-B3B8-BB2E47A55A83}"/>
              </a:ext>
            </a:extLst>
          </p:cNvPr>
          <p:cNvSpPr>
            <a:spLocks noGrp="1"/>
          </p:cNvSpPr>
          <p:nvPr>
            <p:ph idx="1"/>
          </p:nvPr>
        </p:nvSpPr>
        <p:spPr/>
        <p:txBody>
          <a:bodyPr/>
          <a:lstStyle/>
          <a:p>
            <a:r>
              <a:rPr lang="en-US" dirty="0"/>
              <a:t>Death Benefit Options (subject to state availability)</a:t>
            </a:r>
          </a:p>
          <a:p>
            <a:pPr lvl="1"/>
            <a:endParaRPr lang="en-US" dirty="0"/>
          </a:p>
          <a:p>
            <a:pPr lvl="1"/>
            <a:r>
              <a:rPr lang="en-US" dirty="0"/>
              <a:t>Return of premium death benefit (standard policy benefit)</a:t>
            </a:r>
          </a:p>
          <a:p>
            <a:pPr lvl="2"/>
            <a:r>
              <a:rPr lang="en-US" dirty="0"/>
              <a:t>Any remaining premiums not yet received as income payments will be paid to the beneficiary(</a:t>
            </a:r>
            <a:r>
              <a:rPr lang="en-US" dirty="0" err="1"/>
              <a:t>ies</a:t>
            </a:r>
            <a:r>
              <a:rPr lang="en-US" dirty="0"/>
              <a:t>)</a:t>
            </a:r>
          </a:p>
          <a:p>
            <a:pPr lvl="1"/>
            <a:endParaRPr lang="en-US" dirty="0"/>
          </a:p>
          <a:p>
            <a:pPr lvl="1"/>
            <a:r>
              <a:rPr lang="en-US" dirty="0"/>
              <a:t>Guaranteed minimum death benefit rider (optional benefit)</a:t>
            </a:r>
          </a:p>
          <a:p>
            <a:pPr lvl="2"/>
            <a:r>
              <a:rPr lang="en-US" dirty="0"/>
              <a:t>Policy will pay the greater of any remaining premiums not yet received as income payments or 10% of the initial premium</a:t>
            </a:r>
          </a:p>
          <a:p>
            <a:pPr lvl="2"/>
            <a:r>
              <a:rPr lang="en-US" dirty="0"/>
              <a:t>If the entire premium amount has been recovered through income payments, the beneficiaries will receive 10% of the initial premium as the death benefit</a:t>
            </a:r>
          </a:p>
          <a:p>
            <a:endParaRPr lang="en-US" dirty="0"/>
          </a:p>
          <a:p>
            <a:endParaRPr lang="en-US" dirty="0"/>
          </a:p>
        </p:txBody>
      </p:sp>
      <p:sp>
        <p:nvSpPr>
          <p:cNvPr id="4" name="Slide Number Placeholder 3">
            <a:extLst>
              <a:ext uri="{FF2B5EF4-FFF2-40B4-BE49-F238E27FC236}">
                <a16:creationId xmlns:a16="http://schemas.microsoft.com/office/drawing/2014/main" id="{1E75666D-1010-40D6-AA10-B4D7C89454D7}"/>
              </a:ext>
            </a:extLst>
          </p:cNvPr>
          <p:cNvSpPr>
            <a:spLocks noGrp="1"/>
          </p:cNvSpPr>
          <p:nvPr>
            <p:ph type="sldNum" sz="quarter" idx="10"/>
          </p:nvPr>
        </p:nvSpPr>
        <p:spPr/>
        <p:txBody>
          <a:bodyPr/>
          <a:lstStyle/>
          <a:p>
            <a:fld id="{6DEEFC38-9F1D-F64B-A402-A9A479E8BA73}" type="slidenum">
              <a:rPr lang="en-US" smtClean="0"/>
              <a:pPr/>
              <a:t>70</a:t>
            </a:fld>
            <a:endParaRPr lang="en-US" dirty="0"/>
          </a:p>
        </p:txBody>
      </p:sp>
    </p:spTree>
    <p:extLst>
      <p:ext uri="{BB962C8B-B14F-4D97-AF65-F5344CB8AC3E}">
        <p14:creationId xmlns:p14="http://schemas.microsoft.com/office/powerpoint/2010/main" val="27954185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17BE-D8A3-4DF0-8C25-F35FB9B316DF}"/>
              </a:ext>
            </a:extLst>
          </p:cNvPr>
          <p:cNvSpPr>
            <a:spLocks noGrp="1"/>
          </p:cNvSpPr>
          <p:nvPr>
            <p:ph type="title"/>
          </p:nvPr>
        </p:nvSpPr>
        <p:spPr/>
        <p:txBody>
          <a:bodyPr/>
          <a:lstStyle/>
          <a:p>
            <a:r>
              <a:rPr lang="en-US" dirty="0"/>
              <a:t>Income Access – Death Benefits</a:t>
            </a:r>
          </a:p>
        </p:txBody>
      </p:sp>
      <p:sp>
        <p:nvSpPr>
          <p:cNvPr id="3" name="Content Placeholder 2">
            <a:extLst>
              <a:ext uri="{FF2B5EF4-FFF2-40B4-BE49-F238E27FC236}">
                <a16:creationId xmlns:a16="http://schemas.microsoft.com/office/drawing/2014/main" id="{93B9D3FA-97BE-45CA-B3B8-BB2E47A55A83}"/>
              </a:ext>
            </a:extLst>
          </p:cNvPr>
          <p:cNvSpPr>
            <a:spLocks noGrp="1"/>
          </p:cNvSpPr>
          <p:nvPr>
            <p:ph idx="1"/>
          </p:nvPr>
        </p:nvSpPr>
        <p:spPr/>
        <p:txBody>
          <a:bodyPr/>
          <a:lstStyle/>
          <a:p>
            <a:r>
              <a:rPr lang="en-US" dirty="0"/>
              <a:t>Death Benefit Options (continued)</a:t>
            </a:r>
          </a:p>
          <a:p>
            <a:pPr lvl="1"/>
            <a:endParaRPr lang="en-US" dirty="0"/>
          </a:p>
          <a:p>
            <a:pPr lvl="1"/>
            <a:r>
              <a:rPr lang="en-US" dirty="0"/>
              <a:t>Accidental death benefit rider (optional benefit)</a:t>
            </a:r>
          </a:p>
          <a:p>
            <a:pPr lvl="2"/>
            <a:r>
              <a:rPr lang="en-US" dirty="0"/>
              <a:t>Pays double the death benefit upon accidental death in a plane, train, taxi or other common carrier</a:t>
            </a:r>
          </a:p>
          <a:p>
            <a:pPr lvl="1"/>
            <a:endParaRPr lang="en-US" dirty="0"/>
          </a:p>
          <a:p>
            <a:pPr lvl="1"/>
            <a:r>
              <a:rPr lang="en-US" dirty="0"/>
              <a:t>Survivor continuation rider (optional benefit)</a:t>
            </a:r>
          </a:p>
          <a:p>
            <a:pPr lvl="2"/>
            <a:r>
              <a:rPr lang="en-US" dirty="0"/>
              <a:t>Offers the continuation of the annual income benefit to the surviving spouse/relative/business partner/companion</a:t>
            </a:r>
          </a:p>
          <a:p>
            <a:endParaRPr lang="en-US" dirty="0"/>
          </a:p>
        </p:txBody>
      </p:sp>
      <p:sp>
        <p:nvSpPr>
          <p:cNvPr id="4" name="Slide Number Placeholder 3">
            <a:extLst>
              <a:ext uri="{FF2B5EF4-FFF2-40B4-BE49-F238E27FC236}">
                <a16:creationId xmlns:a16="http://schemas.microsoft.com/office/drawing/2014/main" id="{1E75666D-1010-40D6-AA10-B4D7C89454D7}"/>
              </a:ext>
            </a:extLst>
          </p:cNvPr>
          <p:cNvSpPr>
            <a:spLocks noGrp="1"/>
          </p:cNvSpPr>
          <p:nvPr>
            <p:ph type="sldNum" sz="quarter" idx="10"/>
          </p:nvPr>
        </p:nvSpPr>
        <p:spPr/>
        <p:txBody>
          <a:bodyPr/>
          <a:lstStyle/>
          <a:p>
            <a:fld id="{6DEEFC38-9F1D-F64B-A402-A9A479E8BA73}" type="slidenum">
              <a:rPr lang="en-US" smtClean="0"/>
              <a:pPr/>
              <a:t>71</a:t>
            </a:fld>
            <a:endParaRPr lang="en-US" dirty="0"/>
          </a:p>
        </p:txBody>
      </p:sp>
    </p:spTree>
    <p:extLst>
      <p:ext uri="{BB962C8B-B14F-4D97-AF65-F5344CB8AC3E}">
        <p14:creationId xmlns:p14="http://schemas.microsoft.com/office/powerpoint/2010/main" val="20108928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17BE-D8A3-4DF0-8C25-F35FB9B316DF}"/>
              </a:ext>
            </a:extLst>
          </p:cNvPr>
          <p:cNvSpPr>
            <a:spLocks noGrp="1"/>
          </p:cNvSpPr>
          <p:nvPr>
            <p:ph type="title"/>
          </p:nvPr>
        </p:nvSpPr>
        <p:spPr/>
        <p:txBody>
          <a:bodyPr/>
          <a:lstStyle/>
          <a:p>
            <a:r>
              <a:rPr lang="en-US" dirty="0"/>
              <a:t>Income Access – Payout Options</a:t>
            </a:r>
          </a:p>
        </p:txBody>
      </p:sp>
      <p:sp>
        <p:nvSpPr>
          <p:cNvPr id="3" name="Content Placeholder 2">
            <a:extLst>
              <a:ext uri="{FF2B5EF4-FFF2-40B4-BE49-F238E27FC236}">
                <a16:creationId xmlns:a16="http://schemas.microsoft.com/office/drawing/2014/main" id="{93B9D3FA-97BE-45CA-B3B8-BB2E47A55A83}"/>
              </a:ext>
            </a:extLst>
          </p:cNvPr>
          <p:cNvSpPr>
            <a:spLocks noGrp="1"/>
          </p:cNvSpPr>
          <p:nvPr>
            <p:ph idx="1"/>
          </p:nvPr>
        </p:nvSpPr>
        <p:spPr/>
        <p:txBody>
          <a:bodyPr/>
          <a:lstStyle/>
          <a:p>
            <a:r>
              <a:rPr lang="en-US" dirty="0"/>
              <a:t>Increased Payout Options (subject to state availability)</a:t>
            </a:r>
          </a:p>
          <a:p>
            <a:endParaRPr lang="en-US" dirty="0"/>
          </a:p>
          <a:p>
            <a:pPr lvl="1"/>
            <a:r>
              <a:rPr lang="en-US" dirty="0"/>
              <a:t>Inflation Protection Rider (optional benefit)</a:t>
            </a:r>
          </a:p>
          <a:p>
            <a:pPr lvl="2"/>
            <a:r>
              <a:rPr lang="en-US" dirty="0"/>
              <a:t>3% annual inflation protection</a:t>
            </a:r>
          </a:p>
          <a:p>
            <a:pPr lvl="1"/>
            <a:endParaRPr lang="en-US" dirty="0"/>
          </a:p>
          <a:p>
            <a:pPr lvl="1"/>
            <a:r>
              <a:rPr lang="en-US" dirty="0"/>
              <a:t>Enhanced Payment Nursing Home Rider (optional benefit)</a:t>
            </a:r>
          </a:p>
          <a:p>
            <a:pPr lvl="2"/>
            <a:r>
              <a:rPr lang="en-US" dirty="0"/>
              <a:t>50% payment increase for nursing home confinement for five years</a:t>
            </a:r>
          </a:p>
          <a:p>
            <a:endParaRPr lang="en-US" dirty="0"/>
          </a:p>
        </p:txBody>
      </p:sp>
      <p:sp>
        <p:nvSpPr>
          <p:cNvPr id="4" name="Slide Number Placeholder 3">
            <a:extLst>
              <a:ext uri="{FF2B5EF4-FFF2-40B4-BE49-F238E27FC236}">
                <a16:creationId xmlns:a16="http://schemas.microsoft.com/office/drawing/2014/main" id="{1E75666D-1010-40D6-AA10-B4D7C89454D7}"/>
              </a:ext>
            </a:extLst>
          </p:cNvPr>
          <p:cNvSpPr>
            <a:spLocks noGrp="1"/>
          </p:cNvSpPr>
          <p:nvPr>
            <p:ph type="sldNum" sz="quarter" idx="10"/>
          </p:nvPr>
        </p:nvSpPr>
        <p:spPr/>
        <p:txBody>
          <a:bodyPr/>
          <a:lstStyle/>
          <a:p>
            <a:fld id="{6DEEFC38-9F1D-F64B-A402-A9A479E8BA73}" type="slidenum">
              <a:rPr lang="en-US" smtClean="0"/>
              <a:pPr/>
              <a:t>72</a:t>
            </a:fld>
            <a:endParaRPr lang="en-US" dirty="0"/>
          </a:p>
        </p:txBody>
      </p:sp>
    </p:spTree>
    <p:extLst>
      <p:ext uri="{BB962C8B-B14F-4D97-AF65-F5344CB8AC3E}">
        <p14:creationId xmlns:p14="http://schemas.microsoft.com/office/powerpoint/2010/main" val="17937717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17BE-D8A3-4DF0-8C25-F35FB9B316DF}"/>
              </a:ext>
            </a:extLst>
          </p:cNvPr>
          <p:cNvSpPr>
            <a:spLocks noGrp="1"/>
          </p:cNvSpPr>
          <p:nvPr>
            <p:ph type="title"/>
          </p:nvPr>
        </p:nvSpPr>
        <p:spPr/>
        <p:txBody>
          <a:bodyPr/>
          <a:lstStyle/>
          <a:p>
            <a:r>
              <a:rPr lang="en-US" dirty="0"/>
              <a:t>Income Access – Access to Funds</a:t>
            </a:r>
          </a:p>
        </p:txBody>
      </p:sp>
      <p:sp>
        <p:nvSpPr>
          <p:cNvPr id="3" name="Content Placeholder 2">
            <a:extLst>
              <a:ext uri="{FF2B5EF4-FFF2-40B4-BE49-F238E27FC236}">
                <a16:creationId xmlns:a16="http://schemas.microsoft.com/office/drawing/2014/main" id="{93B9D3FA-97BE-45CA-B3B8-BB2E47A55A83}"/>
              </a:ext>
            </a:extLst>
          </p:cNvPr>
          <p:cNvSpPr>
            <a:spLocks noGrp="1"/>
          </p:cNvSpPr>
          <p:nvPr>
            <p:ph idx="1"/>
          </p:nvPr>
        </p:nvSpPr>
        <p:spPr/>
        <p:txBody>
          <a:bodyPr/>
          <a:lstStyle/>
          <a:p>
            <a:r>
              <a:rPr lang="en-US" dirty="0"/>
              <a:t>Liquidity Features (subject to state availability)</a:t>
            </a:r>
          </a:p>
          <a:p>
            <a:pPr lvl="1"/>
            <a:endParaRPr lang="en-US" dirty="0"/>
          </a:p>
          <a:p>
            <a:pPr lvl="1"/>
            <a:r>
              <a:rPr lang="en-US" dirty="0"/>
              <a:t>Partial return of premium on cancellation</a:t>
            </a:r>
          </a:p>
          <a:p>
            <a:pPr lvl="2"/>
            <a:r>
              <a:rPr lang="en-US" dirty="0"/>
              <a:t>Allows the owner to cancel the contract and receive a lump-sum of any remaining premium not yet received as income payments. Only a partial return of premium will be paid in the first five policy years (subject to a vesting schedule).</a:t>
            </a:r>
          </a:p>
          <a:p>
            <a:pPr lvl="1"/>
            <a:endParaRPr lang="en-US" dirty="0"/>
          </a:p>
          <a:p>
            <a:pPr lvl="1"/>
            <a:r>
              <a:rPr lang="en-US" dirty="0"/>
              <a:t>Return of premium for terminal illness </a:t>
            </a:r>
          </a:p>
          <a:p>
            <a:pPr lvl="2"/>
            <a:r>
              <a:rPr lang="en-US" dirty="0"/>
              <a:t>Allows the owner to receive the return of premium death benefit up to 12 months early, without being subject to the vesting schedule.</a:t>
            </a:r>
          </a:p>
          <a:p>
            <a:endParaRPr lang="en-US" dirty="0"/>
          </a:p>
        </p:txBody>
      </p:sp>
      <p:sp>
        <p:nvSpPr>
          <p:cNvPr id="4" name="Slide Number Placeholder 3">
            <a:extLst>
              <a:ext uri="{FF2B5EF4-FFF2-40B4-BE49-F238E27FC236}">
                <a16:creationId xmlns:a16="http://schemas.microsoft.com/office/drawing/2014/main" id="{1E75666D-1010-40D6-AA10-B4D7C89454D7}"/>
              </a:ext>
            </a:extLst>
          </p:cNvPr>
          <p:cNvSpPr>
            <a:spLocks noGrp="1"/>
          </p:cNvSpPr>
          <p:nvPr>
            <p:ph type="sldNum" sz="quarter" idx="10"/>
          </p:nvPr>
        </p:nvSpPr>
        <p:spPr/>
        <p:txBody>
          <a:bodyPr/>
          <a:lstStyle/>
          <a:p>
            <a:fld id="{6DEEFC38-9F1D-F64B-A402-A9A479E8BA73}" type="slidenum">
              <a:rPr lang="en-US" smtClean="0"/>
              <a:pPr/>
              <a:t>73</a:t>
            </a:fld>
            <a:endParaRPr lang="en-US" dirty="0"/>
          </a:p>
        </p:txBody>
      </p:sp>
    </p:spTree>
    <p:extLst>
      <p:ext uri="{BB962C8B-B14F-4D97-AF65-F5344CB8AC3E}">
        <p14:creationId xmlns:p14="http://schemas.microsoft.com/office/powerpoint/2010/main" val="34373930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AAA82A-02E4-41D9-80D8-0356E9279F06}"/>
              </a:ext>
            </a:extLst>
          </p:cNvPr>
          <p:cNvSpPr>
            <a:spLocks noGrp="1"/>
          </p:cNvSpPr>
          <p:nvPr>
            <p:ph type="sldNum" sz="quarter" idx="10"/>
          </p:nvPr>
        </p:nvSpPr>
        <p:spPr/>
        <p:txBody>
          <a:bodyPr/>
          <a:lstStyle/>
          <a:p>
            <a:fld id="{6DEEFC38-9F1D-F64B-A402-A9A479E8BA73}" type="slidenum">
              <a:rPr lang="en-US" smtClean="0"/>
              <a:pPr/>
              <a:t>74</a:t>
            </a:fld>
            <a:endParaRPr lang="en-US" dirty="0"/>
          </a:p>
        </p:txBody>
      </p:sp>
      <p:sp>
        <p:nvSpPr>
          <p:cNvPr id="6" name="Title 1">
            <a:extLst>
              <a:ext uri="{FF2B5EF4-FFF2-40B4-BE49-F238E27FC236}">
                <a16:creationId xmlns:a16="http://schemas.microsoft.com/office/drawing/2014/main" id="{F217F1B3-5BC2-47C4-BCE0-CBE99A35C587}"/>
              </a:ext>
            </a:extLst>
          </p:cNvPr>
          <p:cNvSpPr txBox="1">
            <a:spLocks/>
          </p:cNvSpPr>
          <p:nvPr/>
        </p:nvSpPr>
        <p:spPr bwMode="auto">
          <a:xfrm>
            <a:off x="520302" y="1913820"/>
            <a:ext cx="8090048" cy="57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3419" rtl="0" eaLnBrk="1" fontAlgn="base" hangingPunct="1">
              <a:lnSpc>
                <a:spcPct val="90000"/>
              </a:lnSpc>
              <a:spcBef>
                <a:spcPct val="0"/>
              </a:spcBef>
              <a:spcAft>
                <a:spcPct val="0"/>
              </a:spcAft>
              <a:defRPr sz="2400" kern="1200">
                <a:solidFill>
                  <a:srgbClr val="0263A7"/>
                </a:solidFill>
                <a:latin typeface="+mj-lt"/>
                <a:ea typeface="+mj-ea"/>
                <a:cs typeface="+mj-cs"/>
              </a:defRPr>
            </a:lvl1pPr>
            <a:lvl2pPr algn="l" defTabSz="683419" rtl="0" eaLnBrk="1" fontAlgn="base" hangingPunct="1">
              <a:lnSpc>
                <a:spcPct val="90000"/>
              </a:lnSpc>
              <a:spcBef>
                <a:spcPct val="0"/>
              </a:spcBef>
              <a:spcAft>
                <a:spcPct val="0"/>
              </a:spcAft>
              <a:defRPr sz="2400">
                <a:solidFill>
                  <a:srgbClr val="0263A7"/>
                </a:solidFill>
                <a:latin typeface="Arial" charset="0"/>
              </a:defRPr>
            </a:lvl2pPr>
            <a:lvl3pPr algn="l" defTabSz="683419" rtl="0" eaLnBrk="1" fontAlgn="base" hangingPunct="1">
              <a:lnSpc>
                <a:spcPct val="90000"/>
              </a:lnSpc>
              <a:spcBef>
                <a:spcPct val="0"/>
              </a:spcBef>
              <a:spcAft>
                <a:spcPct val="0"/>
              </a:spcAft>
              <a:defRPr sz="2400">
                <a:solidFill>
                  <a:srgbClr val="0263A7"/>
                </a:solidFill>
                <a:latin typeface="Arial" charset="0"/>
              </a:defRPr>
            </a:lvl3pPr>
            <a:lvl4pPr algn="l" defTabSz="683419" rtl="0" eaLnBrk="1" fontAlgn="base" hangingPunct="1">
              <a:lnSpc>
                <a:spcPct val="90000"/>
              </a:lnSpc>
              <a:spcBef>
                <a:spcPct val="0"/>
              </a:spcBef>
              <a:spcAft>
                <a:spcPct val="0"/>
              </a:spcAft>
              <a:defRPr sz="2400">
                <a:solidFill>
                  <a:srgbClr val="0263A7"/>
                </a:solidFill>
                <a:latin typeface="Arial" charset="0"/>
              </a:defRPr>
            </a:lvl4pPr>
            <a:lvl5pPr algn="l" defTabSz="683419" rtl="0" eaLnBrk="1" fontAlgn="base" hangingPunct="1">
              <a:lnSpc>
                <a:spcPct val="90000"/>
              </a:lnSpc>
              <a:spcBef>
                <a:spcPct val="0"/>
              </a:spcBef>
              <a:spcAft>
                <a:spcPct val="0"/>
              </a:spcAft>
              <a:defRPr sz="2400">
                <a:solidFill>
                  <a:srgbClr val="0263A7"/>
                </a:solidFill>
                <a:latin typeface="Arial" charset="0"/>
              </a:defRPr>
            </a:lvl5pPr>
            <a:lvl6pPr marL="342892" algn="l" defTabSz="684593" rtl="0" eaLnBrk="1" fontAlgn="base" hangingPunct="1">
              <a:lnSpc>
                <a:spcPct val="90000"/>
              </a:lnSpc>
              <a:spcBef>
                <a:spcPct val="0"/>
              </a:spcBef>
              <a:spcAft>
                <a:spcPct val="0"/>
              </a:spcAft>
              <a:defRPr sz="2400">
                <a:solidFill>
                  <a:srgbClr val="0263A7"/>
                </a:solidFill>
                <a:latin typeface="Arial" charset="0"/>
              </a:defRPr>
            </a:lvl6pPr>
            <a:lvl7pPr marL="685783" algn="l" defTabSz="684593" rtl="0" eaLnBrk="1" fontAlgn="base" hangingPunct="1">
              <a:lnSpc>
                <a:spcPct val="90000"/>
              </a:lnSpc>
              <a:spcBef>
                <a:spcPct val="0"/>
              </a:spcBef>
              <a:spcAft>
                <a:spcPct val="0"/>
              </a:spcAft>
              <a:defRPr sz="2400">
                <a:solidFill>
                  <a:srgbClr val="0263A7"/>
                </a:solidFill>
                <a:latin typeface="Arial" charset="0"/>
              </a:defRPr>
            </a:lvl7pPr>
            <a:lvl8pPr marL="1028675" algn="l" defTabSz="684593" rtl="0" eaLnBrk="1" fontAlgn="base" hangingPunct="1">
              <a:lnSpc>
                <a:spcPct val="90000"/>
              </a:lnSpc>
              <a:spcBef>
                <a:spcPct val="0"/>
              </a:spcBef>
              <a:spcAft>
                <a:spcPct val="0"/>
              </a:spcAft>
              <a:defRPr sz="2400">
                <a:solidFill>
                  <a:srgbClr val="0263A7"/>
                </a:solidFill>
                <a:latin typeface="Arial" charset="0"/>
              </a:defRPr>
            </a:lvl8pPr>
            <a:lvl9pPr marL="1371566" algn="l" defTabSz="684593" rtl="0" eaLnBrk="1" fontAlgn="base" hangingPunct="1">
              <a:lnSpc>
                <a:spcPct val="90000"/>
              </a:lnSpc>
              <a:spcBef>
                <a:spcPct val="0"/>
              </a:spcBef>
              <a:spcAft>
                <a:spcPct val="0"/>
              </a:spcAft>
              <a:defRPr sz="2400">
                <a:solidFill>
                  <a:srgbClr val="0263A7"/>
                </a:solidFill>
                <a:latin typeface="Arial" charset="0"/>
              </a:defRPr>
            </a:lvl9pPr>
          </a:lstStyle>
          <a:p>
            <a:r>
              <a:rPr lang="en-US" dirty="0"/>
              <a:t>&gt; Deferred Income Protector</a:t>
            </a:r>
            <a:r>
              <a:rPr lang="en-US" baseline="30000" dirty="0"/>
              <a:t>SM</a:t>
            </a:r>
          </a:p>
        </p:txBody>
      </p:sp>
    </p:spTree>
    <p:extLst>
      <p:ext uri="{BB962C8B-B14F-4D97-AF65-F5344CB8AC3E}">
        <p14:creationId xmlns:p14="http://schemas.microsoft.com/office/powerpoint/2010/main" val="13842099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r>
              <a:rPr lang="en-US" dirty="0">
                <a:solidFill>
                  <a:schemeClr val="accent1"/>
                </a:solidFill>
              </a:rPr>
              <a:t>Deferred Income Protector</a:t>
            </a:r>
            <a:r>
              <a:rPr lang="en-US" baseline="30000" dirty="0">
                <a:solidFill>
                  <a:schemeClr val="accent1"/>
                </a:solidFill>
              </a:rPr>
              <a:t>SM</a:t>
            </a:r>
            <a:r>
              <a:rPr lang="en-US" dirty="0">
                <a:solidFill>
                  <a:schemeClr val="accent1"/>
                </a:solidFill>
              </a:rPr>
              <a:t> </a:t>
            </a:r>
            <a:r>
              <a:rPr lang="en-US" dirty="0"/>
              <a:t>is a Deferred Income Annuity (DIA) which is a “pension-like” annuity that:</a:t>
            </a:r>
          </a:p>
          <a:p>
            <a:pPr lvl="1"/>
            <a:endParaRPr lang="en-US" dirty="0"/>
          </a:p>
          <a:p>
            <a:pPr lvl="1"/>
            <a:r>
              <a:rPr lang="en-US" dirty="0"/>
              <a:t>Provides clients with a guaranteed fixed amount of monthly income that they will begin receiving several years in the future, and</a:t>
            </a:r>
          </a:p>
          <a:p>
            <a:pPr lvl="1"/>
            <a:endParaRPr lang="en-US" dirty="0"/>
          </a:p>
          <a:p>
            <a:pPr lvl="1"/>
            <a:r>
              <a:rPr lang="en-US" dirty="0"/>
              <a:t>Affords protection against constantly fluctuating interest rates and provides higher income payments relative to a SPIA</a:t>
            </a:r>
          </a:p>
          <a:p>
            <a:endParaRPr lang="en-US" dirty="0"/>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75</a:t>
            </a:fld>
            <a:endParaRPr lang="en-US" dirty="0"/>
          </a:p>
        </p:txBody>
      </p:sp>
    </p:spTree>
    <p:extLst>
      <p:ext uri="{BB962C8B-B14F-4D97-AF65-F5344CB8AC3E}">
        <p14:creationId xmlns:p14="http://schemas.microsoft.com/office/powerpoint/2010/main" val="34482028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endParaRPr lang="en-US" dirty="0"/>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pPr marL="0" indent="0">
              <a:buNone/>
            </a:pPr>
            <a:r>
              <a:rPr lang="en-US" dirty="0">
                <a:solidFill>
                  <a:schemeClr val="accent1"/>
                </a:solidFill>
              </a:rPr>
              <a:t>Deferred Income Protector</a:t>
            </a:r>
            <a:r>
              <a:rPr lang="en-US" baseline="30000" dirty="0">
                <a:solidFill>
                  <a:schemeClr val="accent1"/>
                </a:solidFill>
              </a:rPr>
              <a:t>SM</a:t>
            </a:r>
            <a:r>
              <a:rPr lang="en-US" dirty="0"/>
              <a:t> is a versatile annuity that allows individuals to invest a portion of their assets to secure a portion of their retirement needs. </a:t>
            </a:r>
          </a:p>
          <a:p>
            <a:endParaRPr lang="en-US" dirty="0"/>
          </a:p>
          <a:p>
            <a:pPr marL="0" indent="0">
              <a:buNone/>
            </a:pPr>
            <a:r>
              <a:rPr lang="en-US" dirty="0"/>
              <a:t>It also serves clients who are looking for a longevity product that provides security against outliving their existing assets at advanced ages. </a:t>
            </a:r>
          </a:p>
          <a:p>
            <a:endParaRPr lang="en-US" dirty="0"/>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76</a:t>
            </a:fld>
            <a:endParaRPr lang="en-US" dirty="0"/>
          </a:p>
        </p:txBody>
      </p:sp>
    </p:spTree>
    <p:extLst>
      <p:ext uri="{BB962C8B-B14F-4D97-AF65-F5344CB8AC3E}">
        <p14:creationId xmlns:p14="http://schemas.microsoft.com/office/powerpoint/2010/main" val="3429680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r>
              <a:rPr lang="en-US" dirty="0"/>
              <a:t> - QLAC</a:t>
            </a:r>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r>
              <a:rPr lang="en-US" dirty="0"/>
              <a:t>Qualified Longevity Annuity Contracts (QLACs):</a:t>
            </a:r>
          </a:p>
          <a:p>
            <a:pPr lvl="1"/>
            <a:r>
              <a:rPr lang="en-US" dirty="0"/>
              <a:t>Are fixed-rate deferred annuities that can be sold with certain types of employer-sponsored retirement plans and IRAs</a:t>
            </a:r>
            <a:br>
              <a:rPr lang="en-US" dirty="0"/>
            </a:br>
            <a:endParaRPr lang="en-US" dirty="0"/>
          </a:p>
          <a:p>
            <a:pPr lvl="1"/>
            <a:r>
              <a:rPr lang="en-US" dirty="0"/>
              <a:t>Individuals may allocate up to $210,000 per year into a QLAC, diverting a portion of their qualified funds for later use </a:t>
            </a:r>
            <a:br>
              <a:rPr lang="en-US" dirty="0"/>
            </a:br>
            <a:endParaRPr lang="en-US" dirty="0"/>
          </a:p>
          <a:p>
            <a:pPr lvl="1"/>
            <a:r>
              <a:rPr lang="en-US" dirty="0"/>
              <a:t>Reduces the required minimum distributions (RMDs) the individual must start taking at age 73</a:t>
            </a:r>
            <a:r>
              <a:rPr lang="en-US" dirty="0">
                <a:highlight>
                  <a:srgbClr val="FFFF00"/>
                </a:highlight>
              </a:rPr>
              <a:t> </a:t>
            </a:r>
            <a:br>
              <a:rPr lang="en-US" dirty="0"/>
            </a:br>
            <a:endParaRPr lang="en-US" dirty="0"/>
          </a:p>
          <a:p>
            <a:pPr lvl="1"/>
            <a:r>
              <a:rPr lang="en-US" dirty="0"/>
              <a:t>Must start taking distributions no later than age 85 </a:t>
            </a:r>
          </a:p>
          <a:p>
            <a:endParaRPr lang="en-US" dirty="0"/>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77</a:t>
            </a:fld>
            <a:endParaRPr lang="en-US" dirty="0"/>
          </a:p>
        </p:txBody>
      </p:sp>
    </p:spTree>
    <p:extLst>
      <p:ext uri="{BB962C8B-B14F-4D97-AF65-F5344CB8AC3E}">
        <p14:creationId xmlns:p14="http://schemas.microsoft.com/office/powerpoint/2010/main" val="18102405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endParaRPr lang="en-US" dirty="0"/>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pPr>
              <a:spcAft>
                <a:spcPts val="600"/>
              </a:spcAft>
            </a:pPr>
            <a:r>
              <a:rPr lang="en-US" dirty="0"/>
              <a:t>The target market is ages 55-65</a:t>
            </a:r>
          </a:p>
          <a:p>
            <a:pPr lvl="1">
              <a:spcAft>
                <a:spcPts val="600"/>
              </a:spcAft>
            </a:pPr>
            <a:r>
              <a:rPr lang="en-US" dirty="0"/>
              <a:t>those approaching retirement age</a:t>
            </a:r>
          </a:p>
          <a:p>
            <a:pPr lvl="1"/>
            <a:r>
              <a:rPr lang="en-US" dirty="0"/>
              <a:t>planning to retire in the next 5 to 10 years</a:t>
            </a:r>
          </a:p>
          <a:p>
            <a:endParaRPr lang="en-US" dirty="0"/>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78</a:t>
            </a:fld>
            <a:endParaRPr lang="en-US" dirty="0"/>
          </a:p>
        </p:txBody>
      </p:sp>
    </p:spTree>
    <p:extLst>
      <p:ext uri="{BB962C8B-B14F-4D97-AF65-F5344CB8AC3E}">
        <p14:creationId xmlns:p14="http://schemas.microsoft.com/office/powerpoint/2010/main" val="9554637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endParaRPr lang="en-US" dirty="0"/>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pPr>
              <a:spcAft>
                <a:spcPts val="600"/>
              </a:spcAft>
            </a:pPr>
            <a:r>
              <a:rPr lang="en-US" dirty="0"/>
              <a:t>Issue ages:</a:t>
            </a:r>
          </a:p>
          <a:p>
            <a:pPr lvl="1">
              <a:spcAft>
                <a:spcPts val="600"/>
              </a:spcAft>
            </a:pPr>
            <a:r>
              <a:rPr lang="en-US" dirty="0"/>
              <a:t> 40-75 for Non-Qualified and QLAC plans</a:t>
            </a:r>
          </a:p>
          <a:p>
            <a:pPr lvl="1"/>
            <a:r>
              <a:rPr lang="en-US" dirty="0"/>
              <a:t> 40-71 for Qualified plans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79</a:t>
            </a:fld>
            <a:endParaRPr lang="en-US" dirty="0"/>
          </a:p>
        </p:txBody>
      </p:sp>
    </p:spTree>
    <p:extLst>
      <p:ext uri="{BB962C8B-B14F-4D97-AF65-F5344CB8AC3E}">
        <p14:creationId xmlns:p14="http://schemas.microsoft.com/office/powerpoint/2010/main" val="33775631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endParaRPr lang="en-US" dirty="0"/>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r>
              <a:rPr lang="en-US" dirty="0"/>
              <a:t>The minimum initial premium is $5,000</a:t>
            </a:r>
            <a:br>
              <a:rPr lang="en-US" dirty="0"/>
            </a:br>
            <a:endParaRPr lang="en-US" dirty="0"/>
          </a:p>
          <a:p>
            <a:r>
              <a:rPr lang="en-US" dirty="0"/>
              <a:t>Additional purchase payments may be added at any time until two years before the Income Start Date</a:t>
            </a:r>
            <a:br>
              <a:rPr lang="en-US" dirty="0"/>
            </a:br>
            <a:endParaRPr lang="en-US" dirty="0"/>
          </a:p>
          <a:p>
            <a:r>
              <a:rPr lang="en-US" dirty="0"/>
              <a:t>The minimum additional purchase amount is $2,000</a:t>
            </a:r>
            <a:br>
              <a:rPr lang="en-US" dirty="0"/>
            </a:br>
            <a:endParaRPr lang="en-US" dirty="0"/>
          </a:p>
          <a:p>
            <a:r>
              <a:rPr lang="en-US" dirty="0"/>
              <a:t>The sum of all purchase payments may not exceed $3,000,000 without Home Office approval</a:t>
            </a:r>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80</a:t>
            </a:fld>
            <a:endParaRPr lang="en-US" dirty="0"/>
          </a:p>
        </p:txBody>
      </p:sp>
    </p:spTree>
    <p:extLst>
      <p:ext uri="{BB962C8B-B14F-4D97-AF65-F5344CB8AC3E}">
        <p14:creationId xmlns:p14="http://schemas.microsoft.com/office/powerpoint/2010/main" val="37056547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endParaRPr lang="en-US" dirty="0"/>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r>
              <a:rPr lang="en-US" dirty="0"/>
              <a:t>Surrenders are not allowed.  This contract does not provide access to funds prior to the income start date, other than payment of the death benefit, if any. </a:t>
            </a:r>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81</a:t>
            </a:fld>
            <a:endParaRPr lang="en-US" dirty="0"/>
          </a:p>
        </p:txBody>
      </p:sp>
    </p:spTree>
    <p:extLst>
      <p:ext uri="{BB962C8B-B14F-4D97-AF65-F5344CB8AC3E}">
        <p14:creationId xmlns:p14="http://schemas.microsoft.com/office/powerpoint/2010/main" val="18337829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 – Income Start Date</a:t>
            </a:r>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pPr>
              <a:spcAft>
                <a:spcPts val="600"/>
              </a:spcAft>
            </a:pPr>
            <a:r>
              <a:rPr lang="en-US" dirty="0"/>
              <a:t>Income Start Date selected on the application: </a:t>
            </a:r>
          </a:p>
          <a:p>
            <a:pPr lvl="1"/>
            <a:r>
              <a:rPr lang="en-US" dirty="0"/>
              <a:t>Must be at least 2 years from the most recent purchase payment and no more than 40 years from issue date</a:t>
            </a:r>
            <a:br>
              <a:rPr lang="en-US" dirty="0"/>
            </a:br>
            <a:endParaRPr lang="en-US" dirty="0"/>
          </a:p>
          <a:p>
            <a:pPr lvl="1"/>
            <a:r>
              <a:rPr lang="en-US" dirty="0"/>
              <a:t>Payments must start by age 73 if qualified, or age 85 if non-qualified or a QLAC</a:t>
            </a:r>
            <a:br>
              <a:rPr lang="en-US" dirty="0"/>
            </a:br>
            <a:endParaRPr lang="en-US" dirty="0"/>
          </a:p>
          <a:p>
            <a:pPr lvl="1"/>
            <a:r>
              <a:rPr lang="en-US" dirty="0"/>
              <a:t>May be changed one time to move the Income Start Date up to 5 years earlier or later than originally selected</a:t>
            </a:r>
            <a:br>
              <a:rPr lang="en-US" dirty="0"/>
            </a:br>
            <a:endParaRPr lang="en-US" dirty="0"/>
          </a:p>
          <a:p>
            <a:pPr lvl="1"/>
            <a:r>
              <a:rPr lang="en-US" dirty="0"/>
              <a:t>A change in Income Start Date will result in a change in the Income Payment Amount</a:t>
            </a:r>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82</a:t>
            </a:fld>
            <a:endParaRPr lang="en-US" dirty="0"/>
          </a:p>
        </p:txBody>
      </p:sp>
    </p:spTree>
    <p:extLst>
      <p:ext uri="{BB962C8B-B14F-4D97-AF65-F5344CB8AC3E}">
        <p14:creationId xmlns:p14="http://schemas.microsoft.com/office/powerpoint/2010/main" val="39866079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r>
              <a:rPr lang="en-US" dirty="0"/>
              <a:t> – Income Options</a:t>
            </a:r>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pPr>
              <a:spcAft>
                <a:spcPts val="600"/>
              </a:spcAft>
            </a:pPr>
            <a:r>
              <a:rPr lang="en-US" sz="2000" dirty="0"/>
              <a:t>Life (or Joint Life) only</a:t>
            </a:r>
          </a:p>
          <a:p>
            <a:pPr lvl="2">
              <a:spcAft>
                <a:spcPts val="600"/>
              </a:spcAft>
            </a:pPr>
            <a:r>
              <a:rPr lang="en-US" sz="1600" dirty="0"/>
              <a:t>Income payments continue until the annuitant(s) dies</a:t>
            </a:r>
          </a:p>
          <a:p>
            <a:pPr lvl="2">
              <a:spcAft>
                <a:spcPts val="1200"/>
              </a:spcAft>
            </a:pPr>
            <a:r>
              <a:rPr lang="en-US" sz="1600" dirty="0"/>
              <a:t>There is no death benefit</a:t>
            </a:r>
          </a:p>
          <a:p>
            <a:pPr>
              <a:spcAft>
                <a:spcPts val="600"/>
              </a:spcAft>
            </a:pPr>
            <a:r>
              <a:rPr lang="en-US" sz="2000" dirty="0"/>
              <a:t>Life (or Joint Life) with Cash Refund</a:t>
            </a:r>
          </a:p>
          <a:p>
            <a:pPr lvl="2">
              <a:spcAft>
                <a:spcPts val="600"/>
              </a:spcAft>
            </a:pPr>
            <a:r>
              <a:rPr lang="en-US" sz="1600" dirty="0"/>
              <a:t>If the annuitant(s) dies during the deferral period, the death benefit is a return of premium</a:t>
            </a:r>
          </a:p>
          <a:p>
            <a:pPr lvl="2">
              <a:spcAft>
                <a:spcPts val="600"/>
              </a:spcAft>
            </a:pPr>
            <a:r>
              <a:rPr lang="en-US" sz="1600" dirty="0"/>
              <a:t>If the annuitant(s) dies after income payments start, the death benefit is the original premium less the income payments already received</a:t>
            </a:r>
          </a:p>
          <a:p>
            <a:pPr lvl="2"/>
            <a:r>
              <a:rPr lang="en-US" sz="1600" dirty="0"/>
              <a:t>If the annuitant(s) dies after the original premium has already been recovered, there is no death benefit</a:t>
            </a:r>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83</a:t>
            </a:fld>
            <a:endParaRPr lang="en-US" dirty="0"/>
          </a:p>
        </p:txBody>
      </p:sp>
    </p:spTree>
    <p:extLst>
      <p:ext uri="{BB962C8B-B14F-4D97-AF65-F5344CB8AC3E}">
        <p14:creationId xmlns:p14="http://schemas.microsoft.com/office/powerpoint/2010/main" val="24709831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 – Income Options</a:t>
            </a:r>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a:xfrm>
            <a:off x="357188" y="781050"/>
            <a:ext cx="8429624" cy="3581400"/>
          </a:xfrm>
        </p:spPr>
        <p:txBody>
          <a:bodyPr/>
          <a:lstStyle/>
          <a:p>
            <a:pPr>
              <a:spcAft>
                <a:spcPts val="300"/>
              </a:spcAft>
            </a:pPr>
            <a:r>
              <a:rPr lang="en-US" sz="1600" dirty="0"/>
              <a:t>Life (or Joint Life) with Period Certain*</a:t>
            </a:r>
          </a:p>
          <a:p>
            <a:pPr lvl="2">
              <a:spcAft>
                <a:spcPts val="300"/>
              </a:spcAft>
            </a:pPr>
            <a:r>
              <a:rPr lang="en-US" sz="1400" dirty="0"/>
              <a:t>If the annuitant(s) dies during the deferral period, the death benefit is a return of premium</a:t>
            </a:r>
          </a:p>
          <a:p>
            <a:pPr lvl="2">
              <a:spcAft>
                <a:spcPts val="300"/>
              </a:spcAft>
            </a:pPr>
            <a:r>
              <a:rPr lang="en-US" sz="1400" dirty="0"/>
              <a:t>If the annuitant(s) dies after income payments start but before the certain period has expired, income payments continue to the beneficiary until the certain period has expired</a:t>
            </a:r>
          </a:p>
          <a:p>
            <a:pPr lvl="2">
              <a:spcAft>
                <a:spcPts val="300"/>
              </a:spcAft>
            </a:pPr>
            <a:r>
              <a:rPr lang="en-US" sz="1400" dirty="0"/>
              <a:t>If the annuitant(s) dies after the certain period has expired, there is no death benefit</a:t>
            </a:r>
          </a:p>
          <a:p>
            <a:pPr lvl="2">
              <a:spcAft>
                <a:spcPts val="300"/>
              </a:spcAft>
            </a:pPr>
            <a:r>
              <a:rPr lang="en-US" sz="1400" dirty="0"/>
              <a:t>The certain period can be a minimum of 5 years and a maximum of 20 years</a:t>
            </a:r>
          </a:p>
          <a:p>
            <a:pPr>
              <a:spcAft>
                <a:spcPts val="300"/>
              </a:spcAft>
            </a:pPr>
            <a:r>
              <a:rPr lang="en-US" sz="1600" dirty="0"/>
              <a:t>Life (or Joint Life) with Installment Refund*</a:t>
            </a:r>
          </a:p>
          <a:p>
            <a:pPr lvl="2">
              <a:spcAft>
                <a:spcPts val="300"/>
              </a:spcAft>
            </a:pPr>
            <a:r>
              <a:rPr lang="en-US" sz="1400" dirty="0"/>
              <a:t>If the annuitant(s) dies during the deferral period, the death benefit is a return of premium</a:t>
            </a:r>
          </a:p>
          <a:p>
            <a:pPr lvl="2">
              <a:spcAft>
                <a:spcPts val="300"/>
              </a:spcAft>
            </a:pPr>
            <a:r>
              <a:rPr lang="en-US" sz="1400" dirty="0"/>
              <a:t>If the annuitant(s) dies after income payments start, income payments continue to the beneficiary until the original premium has been recovered</a:t>
            </a:r>
          </a:p>
          <a:p>
            <a:pPr lvl="2"/>
            <a:r>
              <a:rPr lang="en-US" sz="1400" dirty="0"/>
              <a:t>If the annuitant(s) dies after the original premium has already been recovered, there is no death benefit</a:t>
            </a:r>
          </a:p>
          <a:p>
            <a:pPr marL="0" indent="0">
              <a:buNone/>
            </a:pPr>
            <a:r>
              <a:rPr lang="en-US" sz="1200" dirty="0"/>
              <a:t>*Not allowed on QLAC contracts</a:t>
            </a:r>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84</a:t>
            </a:fld>
            <a:endParaRPr lang="en-US" dirty="0"/>
          </a:p>
        </p:txBody>
      </p:sp>
    </p:spTree>
    <p:extLst>
      <p:ext uri="{BB962C8B-B14F-4D97-AF65-F5344CB8AC3E}">
        <p14:creationId xmlns:p14="http://schemas.microsoft.com/office/powerpoint/2010/main" val="8038990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r>
              <a:rPr lang="en-US" dirty="0"/>
              <a:t> – Death Benefit</a:t>
            </a:r>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r>
              <a:rPr lang="en-US" dirty="0"/>
              <a:t>Death Benefit:</a:t>
            </a:r>
          </a:p>
          <a:p>
            <a:pPr lvl="1"/>
            <a:endParaRPr lang="en-US" dirty="0"/>
          </a:p>
          <a:p>
            <a:pPr lvl="1"/>
            <a:r>
              <a:rPr lang="en-US" dirty="0"/>
              <a:t>Life Only:  None</a:t>
            </a:r>
          </a:p>
          <a:p>
            <a:pPr marL="342900" lvl="1" indent="0">
              <a:buNone/>
            </a:pPr>
            <a:endParaRPr lang="en-US" dirty="0"/>
          </a:p>
          <a:p>
            <a:pPr lvl="1"/>
            <a:r>
              <a:rPr lang="en-US" dirty="0"/>
              <a:t>Life with Period Certain: If death prior to income start date, lump sum full return of premium.  If death after income start date, income payments continue to beneficiary until certain period has expired.</a:t>
            </a:r>
          </a:p>
          <a:p>
            <a:pPr lvl="1"/>
            <a:endParaRPr lang="en-US" dirty="0"/>
          </a:p>
          <a:p>
            <a:pPr lvl="1"/>
            <a:r>
              <a:rPr lang="en-US" dirty="0"/>
              <a:t>Cash Refund:  Lump sum return of premium less any income payments received</a:t>
            </a:r>
          </a:p>
          <a:p>
            <a:pPr lvl="1"/>
            <a:endParaRPr lang="en-US" dirty="0"/>
          </a:p>
          <a:p>
            <a:pPr lvl="1"/>
            <a:r>
              <a:rPr lang="en-US" dirty="0"/>
              <a:t>Installment Refund:  If death prior to income start date, lump sum full return of premium.  If death after income start date, income payments continue to beneficiary until initial premium is recovered.</a:t>
            </a:r>
          </a:p>
          <a:p>
            <a:endParaRPr lang="en-US" dirty="0"/>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85</a:t>
            </a:fld>
            <a:endParaRPr lang="en-US" dirty="0"/>
          </a:p>
        </p:txBody>
      </p:sp>
    </p:spTree>
    <p:extLst>
      <p:ext uri="{BB962C8B-B14F-4D97-AF65-F5344CB8AC3E}">
        <p14:creationId xmlns:p14="http://schemas.microsoft.com/office/powerpoint/2010/main" val="31644394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endParaRPr lang="en-US" dirty="0"/>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r>
              <a:rPr lang="en-US" dirty="0"/>
              <a:t>The Income Advance feature: </a:t>
            </a:r>
          </a:p>
          <a:p>
            <a:pPr lvl="1"/>
            <a:endParaRPr lang="en-US" dirty="0"/>
          </a:p>
          <a:p>
            <a:pPr lvl="1"/>
            <a:r>
              <a:rPr lang="en-US" dirty="0"/>
              <a:t>Only available on monthly payments</a:t>
            </a:r>
          </a:p>
          <a:p>
            <a:pPr lvl="1"/>
            <a:endParaRPr lang="en-US" dirty="0"/>
          </a:p>
          <a:p>
            <a:pPr lvl="1"/>
            <a:r>
              <a:rPr lang="en-US" dirty="0"/>
              <a:t>Allows the owner to receive the next scheduled monthly payment along with 6 subsequent payments for a total of 7 months of income payments paid in one lump sum</a:t>
            </a:r>
          </a:p>
          <a:p>
            <a:pPr lvl="1"/>
            <a:endParaRPr lang="en-US" dirty="0"/>
          </a:p>
          <a:p>
            <a:pPr lvl="1"/>
            <a:r>
              <a:rPr lang="en-US" dirty="0"/>
              <a:t>May be exercised three times during the life of the contract </a:t>
            </a:r>
          </a:p>
          <a:p>
            <a:endParaRPr lang="en-US" dirty="0"/>
          </a:p>
          <a:p>
            <a:endParaRPr lang="en-US" dirty="0"/>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86</a:t>
            </a:fld>
            <a:endParaRPr lang="en-US" dirty="0"/>
          </a:p>
        </p:txBody>
      </p:sp>
    </p:spTree>
    <p:extLst>
      <p:ext uri="{BB962C8B-B14F-4D97-AF65-F5344CB8AC3E}">
        <p14:creationId xmlns:p14="http://schemas.microsoft.com/office/powerpoint/2010/main" val="19814517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endParaRPr lang="en-US" dirty="0"/>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r>
              <a:rPr lang="en-US" dirty="0"/>
              <a:t>Annual Income Increase Option:</a:t>
            </a:r>
          </a:p>
          <a:p>
            <a:pPr lvl="1"/>
            <a:endParaRPr lang="en-US" dirty="0"/>
          </a:p>
          <a:p>
            <a:pPr lvl="1"/>
            <a:r>
              <a:rPr lang="en-US" dirty="0"/>
              <a:t>Must be elected at the time of application</a:t>
            </a:r>
          </a:p>
          <a:p>
            <a:pPr lvl="1"/>
            <a:endParaRPr lang="en-US" dirty="0"/>
          </a:p>
          <a:p>
            <a:pPr lvl="1"/>
            <a:r>
              <a:rPr lang="en-US" dirty="0"/>
              <a:t>Allows policyowners to increase income payments by 1% - 3% annually</a:t>
            </a:r>
          </a:p>
          <a:p>
            <a:pPr lvl="1"/>
            <a:endParaRPr lang="en-US" dirty="0"/>
          </a:p>
          <a:p>
            <a:pPr lvl="1"/>
            <a:r>
              <a:rPr lang="en-US" dirty="0"/>
              <a:t>Annual increases begin on the Income Start Date </a:t>
            </a:r>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87</a:t>
            </a:fld>
            <a:endParaRPr lang="en-US" dirty="0"/>
          </a:p>
        </p:txBody>
      </p:sp>
    </p:spTree>
    <p:extLst>
      <p:ext uri="{BB962C8B-B14F-4D97-AF65-F5344CB8AC3E}">
        <p14:creationId xmlns:p14="http://schemas.microsoft.com/office/powerpoint/2010/main" val="41696586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endParaRPr lang="en-US" dirty="0"/>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r>
              <a:rPr lang="en-US" dirty="0"/>
              <a:t>Income Reduction for Surviving Spouse allows the income payment to be reduced after the death of one annuitant.</a:t>
            </a:r>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88</a:t>
            </a:fld>
            <a:endParaRPr lang="en-US" dirty="0"/>
          </a:p>
        </p:txBody>
      </p:sp>
    </p:spTree>
    <p:extLst>
      <p:ext uri="{BB962C8B-B14F-4D97-AF65-F5344CB8AC3E}">
        <p14:creationId xmlns:p14="http://schemas.microsoft.com/office/powerpoint/2010/main" val="36007697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9CB63-8C7E-4C18-912F-1D315D74AEA7}"/>
              </a:ext>
            </a:extLst>
          </p:cNvPr>
          <p:cNvSpPr>
            <a:spLocks noGrp="1"/>
          </p:cNvSpPr>
          <p:nvPr>
            <p:ph type="title"/>
          </p:nvPr>
        </p:nvSpPr>
        <p:spPr/>
        <p:txBody>
          <a:bodyPr/>
          <a:lstStyle/>
          <a:p>
            <a:r>
              <a:rPr lang="en-US" dirty="0"/>
              <a:t>Deferred Income Protector</a:t>
            </a:r>
            <a:r>
              <a:rPr lang="en-US" baseline="30000" dirty="0"/>
              <a:t>SM</a:t>
            </a:r>
            <a:endParaRPr lang="en-US" dirty="0"/>
          </a:p>
        </p:txBody>
      </p:sp>
      <p:sp>
        <p:nvSpPr>
          <p:cNvPr id="3" name="Content Placeholder 2">
            <a:extLst>
              <a:ext uri="{FF2B5EF4-FFF2-40B4-BE49-F238E27FC236}">
                <a16:creationId xmlns:a16="http://schemas.microsoft.com/office/drawing/2014/main" id="{90D3639B-14E4-4AB4-80C5-6AC0242F6B36}"/>
              </a:ext>
            </a:extLst>
          </p:cNvPr>
          <p:cNvSpPr>
            <a:spLocks noGrp="1"/>
          </p:cNvSpPr>
          <p:nvPr>
            <p:ph idx="1"/>
          </p:nvPr>
        </p:nvSpPr>
        <p:spPr/>
        <p:txBody>
          <a:bodyPr/>
          <a:lstStyle/>
          <a:p>
            <a:r>
              <a:rPr lang="en-US" dirty="0"/>
              <a:t> There is no contract fee</a:t>
            </a:r>
            <a:br>
              <a:rPr lang="en-US" dirty="0"/>
            </a:br>
            <a:endParaRPr lang="en-US" dirty="0"/>
          </a:p>
          <a:p>
            <a:r>
              <a:rPr lang="en-US" dirty="0"/>
              <a:t> Rated age and impaired risk underwriting are </a:t>
            </a:r>
            <a:r>
              <a:rPr lang="en-US" dirty="0">
                <a:solidFill>
                  <a:srgbClr val="FF0000"/>
                </a:solidFill>
              </a:rPr>
              <a:t>NOT</a:t>
            </a:r>
            <a:r>
              <a:rPr lang="en-US" dirty="0"/>
              <a:t> available</a:t>
            </a:r>
          </a:p>
        </p:txBody>
      </p:sp>
      <p:sp>
        <p:nvSpPr>
          <p:cNvPr id="4" name="Slide Number Placeholder 3">
            <a:extLst>
              <a:ext uri="{FF2B5EF4-FFF2-40B4-BE49-F238E27FC236}">
                <a16:creationId xmlns:a16="http://schemas.microsoft.com/office/drawing/2014/main" id="{60449D1E-6D2F-4629-BF28-B2E1315B97C0}"/>
              </a:ext>
            </a:extLst>
          </p:cNvPr>
          <p:cNvSpPr>
            <a:spLocks noGrp="1"/>
          </p:cNvSpPr>
          <p:nvPr>
            <p:ph type="sldNum" sz="quarter" idx="10"/>
          </p:nvPr>
        </p:nvSpPr>
        <p:spPr/>
        <p:txBody>
          <a:bodyPr/>
          <a:lstStyle/>
          <a:p>
            <a:fld id="{6DEEFC38-9F1D-F64B-A402-A9A479E8BA73}" type="slidenum">
              <a:rPr lang="en-US" smtClean="0"/>
              <a:pPr/>
              <a:t>89</a:t>
            </a:fld>
            <a:endParaRPr lang="en-US" dirty="0"/>
          </a:p>
        </p:txBody>
      </p:sp>
    </p:spTree>
    <p:extLst>
      <p:ext uri="{BB962C8B-B14F-4D97-AF65-F5344CB8AC3E}">
        <p14:creationId xmlns:p14="http://schemas.microsoft.com/office/powerpoint/2010/main" val="22269277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11563-7F18-44C5-9AEF-F8C91291284A}"/>
              </a:ext>
            </a:extLst>
          </p:cNvPr>
          <p:cNvSpPr>
            <a:spLocks noGrp="1"/>
          </p:cNvSpPr>
          <p:nvPr>
            <p:ph type="title"/>
          </p:nvPr>
        </p:nvSpPr>
        <p:spPr/>
        <p:txBody>
          <a:bodyPr/>
          <a:lstStyle/>
          <a:p>
            <a:r>
              <a:rPr lang="en-US" dirty="0"/>
              <a:t>Payout Annuity Portfolio Recap</a:t>
            </a:r>
          </a:p>
        </p:txBody>
      </p:sp>
      <p:graphicFrame>
        <p:nvGraphicFramePr>
          <p:cNvPr id="5" name="Content Placeholder 4">
            <a:extLst>
              <a:ext uri="{FF2B5EF4-FFF2-40B4-BE49-F238E27FC236}">
                <a16:creationId xmlns:a16="http://schemas.microsoft.com/office/drawing/2014/main" id="{86D59C5B-293A-47B7-AA0B-4420F6F17D65}"/>
              </a:ext>
            </a:extLst>
          </p:cNvPr>
          <p:cNvGraphicFramePr>
            <a:graphicFrameLocks noGrp="1"/>
          </p:cNvGraphicFramePr>
          <p:nvPr>
            <p:ph idx="1"/>
            <p:extLst>
              <p:ext uri="{D42A27DB-BD31-4B8C-83A1-F6EECF244321}">
                <p14:modId xmlns:p14="http://schemas.microsoft.com/office/powerpoint/2010/main" val="1915856993"/>
              </p:ext>
            </p:extLst>
          </p:nvPr>
        </p:nvGraphicFramePr>
        <p:xfrm>
          <a:off x="1343383" y="1052513"/>
          <a:ext cx="6294120" cy="3375660"/>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661320920"/>
                    </a:ext>
                  </a:extLst>
                </a:gridCol>
                <a:gridCol w="1619626">
                  <a:extLst>
                    <a:ext uri="{9D8B030D-6E8A-4147-A177-3AD203B41FA5}">
                      <a16:colId xmlns:a16="http://schemas.microsoft.com/office/drawing/2014/main" val="696040359"/>
                    </a:ext>
                  </a:extLst>
                </a:gridCol>
                <a:gridCol w="1616334">
                  <a:extLst>
                    <a:ext uri="{9D8B030D-6E8A-4147-A177-3AD203B41FA5}">
                      <a16:colId xmlns:a16="http://schemas.microsoft.com/office/drawing/2014/main" val="182962464"/>
                    </a:ext>
                  </a:extLst>
                </a:gridCol>
                <a:gridCol w="1617980">
                  <a:extLst>
                    <a:ext uri="{9D8B030D-6E8A-4147-A177-3AD203B41FA5}">
                      <a16:colId xmlns:a16="http://schemas.microsoft.com/office/drawing/2014/main" val="2237771590"/>
                    </a:ext>
                  </a:extLst>
                </a:gridCol>
              </a:tblGrid>
              <a:tr h="370840">
                <a:tc>
                  <a:txBody>
                    <a:bodyPr/>
                    <a:lstStyle/>
                    <a:p>
                      <a:r>
                        <a:rPr lang="en-US" sz="1100" dirty="0"/>
                        <a:t>Benefits</a:t>
                      </a:r>
                    </a:p>
                  </a:txBody>
                  <a:tcPr/>
                </a:tc>
                <a:tc>
                  <a:txBody>
                    <a:bodyPr/>
                    <a:lstStyle/>
                    <a:p>
                      <a:r>
                        <a:rPr lang="en-US" sz="1100" dirty="0"/>
                        <a:t>Ultra Income</a:t>
                      </a:r>
                    </a:p>
                  </a:txBody>
                  <a:tcPr/>
                </a:tc>
                <a:tc>
                  <a:txBody>
                    <a:bodyPr/>
                    <a:lstStyle/>
                    <a:p>
                      <a:r>
                        <a:rPr lang="en-US" sz="1100" dirty="0"/>
                        <a:t>Income Access</a:t>
                      </a:r>
                    </a:p>
                  </a:txBody>
                  <a:tcPr/>
                </a:tc>
                <a:tc>
                  <a:txBody>
                    <a:bodyPr/>
                    <a:lstStyle/>
                    <a:p>
                      <a:r>
                        <a:rPr lang="en-US" sz="1100" dirty="0"/>
                        <a:t>Deferred Income Protector</a:t>
                      </a:r>
                      <a:r>
                        <a:rPr lang="en-US" sz="1100" baseline="30000" dirty="0"/>
                        <a:t>SM</a:t>
                      </a:r>
                    </a:p>
                  </a:txBody>
                  <a:tcPr/>
                </a:tc>
                <a:extLst>
                  <a:ext uri="{0D108BD9-81ED-4DB2-BD59-A6C34878D82A}">
                    <a16:rowId xmlns:a16="http://schemas.microsoft.com/office/drawing/2014/main" val="3892665996"/>
                  </a:ext>
                </a:extLst>
              </a:tr>
              <a:tr h="370840">
                <a:tc>
                  <a:txBody>
                    <a:bodyPr/>
                    <a:lstStyle/>
                    <a:p>
                      <a:r>
                        <a:rPr lang="en-US" sz="1050" dirty="0"/>
                        <a:t>Product Description</a:t>
                      </a:r>
                    </a:p>
                  </a:txBody>
                  <a:tcPr/>
                </a:tc>
                <a:tc>
                  <a:txBody>
                    <a:bodyPr/>
                    <a:lstStyle/>
                    <a:p>
                      <a:r>
                        <a:rPr lang="en-US" sz="1050" dirty="0"/>
                        <a:t>SPIA with competitive rates and multiple income options</a:t>
                      </a:r>
                    </a:p>
                  </a:txBody>
                  <a:tcPr/>
                </a:tc>
                <a:tc>
                  <a:txBody>
                    <a:bodyPr/>
                    <a:lstStyle/>
                    <a:p>
                      <a:r>
                        <a:rPr lang="en-US" sz="1050" dirty="0"/>
                        <a:t>Life with Cash Refund SPIA with liquidity options</a:t>
                      </a:r>
                    </a:p>
                  </a:txBody>
                  <a:tcPr/>
                </a:tc>
                <a:tc>
                  <a:txBody>
                    <a:bodyPr/>
                    <a:lstStyle/>
                    <a:p>
                      <a:r>
                        <a:rPr lang="en-US" sz="1050" dirty="0"/>
                        <a:t>DIA with multiple income options “Pension-like” annuity</a:t>
                      </a:r>
                    </a:p>
                  </a:txBody>
                  <a:tcPr/>
                </a:tc>
                <a:extLst>
                  <a:ext uri="{0D108BD9-81ED-4DB2-BD59-A6C34878D82A}">
                    <a16:rowId xmlns:a16="http://schemas.microsoft.com/office/drawing/2014/main" val="1315921564"/>
                  </a:ext>
                </a:extLst>
              </a:tr>
              <a:tr h="370840">
                <a:tc>
                  <a:txBody>
                    <a:bodyPr/>
                    <a:lstStyle/>
                    <a:p>
                      <a:r>
                        <a:rPr lang="en-US" sz="1050" dirty="0"/>
                        <a:t>Issue Ages</a:t>
                      </a:r>
                    </a:p>
                  </a:txBody>
                  <a:tcPr/>
                </a:tc>
                <a:tc>
                  <a:txBody>
                    <a:bodyPr/>
                    <a:lstStyle/>
                    <a:p>
                      <a:r>
                        <a:rPr lang="en-US" sz="1050" dirty="0"/>
                        <a:t>0-85</a:t>
                      </a:r>
                    </a:p>
                  </a:txBody>
                  <a:tcPr/>
                </a:tc>
                <a:tc>
                  <a:txBody>
                    <a:bodyPr/>
                    <a:lstStyle/>
                    <a:p>
                      <a:pPr marL="0" algn="l" defTabSz="685766" rtl="0" eaLnBrk="1" latinLnBrk="0" hangingPunct="1"/>
                      <a:r>
                        <a:rPr lang="en-US" sz="1050" kern="1200" dirty="0">
                          <a:solidFill>
                            <a:schemeClr val="dk1"/>
                          </a:solidFill>
                          <a:latin typeface="+mn-lt"/>
                          <a:ea typeface="+mn-ea"/>
                          <a:cs typeface="+mn-cs"/>
                        </a:rPr>
                        <a:t>0-75</a:t>
                      </a:r>
                    </a:p>
                  </a:txBody>
                  <a:tcPr/>
                </a:tc>
                <a:tc>
                  <a:txBody>
                    <a:bodyPr/>
                    <a:lstStyle/>
                    <a:p>
                      <a:r>
                        <a:rPr lang="en-US" sz="1050" dirty="0"/>
                        <a:t>40-75 for Non-Qualified and QLAC,</a:t>
                      </a:r>
                      <a:r>
                        <a:rPr lang="en-US" sz="1050" dirty="0">
                          <a:latin typeface="Segoe UI Emoji" panose="020B0502040204020203" pitchFamily="34" charset="0"/>
                          <a:ea typeface="Segoe UI Emoji" panose="020B0502040204020203" pitchFamily="34" charset="0"/>
                        </a:rPr>
                        <a:t> </a:t>
                      </a:r>
                      <a:r>
                        <a:rPr lang="en-US" sz="1050" dirty="0"/>
                        <a:t>40-71 for Qualified</a:t>
                      </a:r>
                    </a:p>
                  </a:txBody>
                  <a:tcPr/>
                </a:tc>
                <a:extLst>
                  <a:ext uri="{0D108BD9-81ED-4DB2-BD59-A6C34878D82A}">
                    <a16:rowId xmlns:a16="http://schemas.microsoft.com/office/drawing/2014/main" val="1315489377"/>
                  </a:ext>
                </a:extLst>
              </a:tr>
              <a:tr h="370840">
                <a:tc>
                  <a:txBody>
                    <a:bodyPr/>
                    <a:lstStyle/>
                    <a:p>
                      <a:r>
                        <a:rPr lang="en-US" sz="1050" dirty="0"/>
                        <a:t>Client Profile</a:t>
                      </a:r>
                    </a:p>
                  </a:txBody>
                  <a:tcPr/>
                </a:tc>
                <a:tc>
                  <a:txBody>
                    <a:bodyPr/>
                    <a:lstStyle/>
                    <a:p>
                      <a:r>
                        <a:rPr lang="en-US" sz="1050" dirty="0"/>
                        <a:t>65+</a:t>
                      </a:r>
                    </a:p>
                  </a:txBody>
                  <a:tcPr/>
                </a:tc>
                <a:tc>
                  <a:txBody>
                    <a:bodyPr/>
                    <a:lstStyle/>
                    <a:p>
                      <a:r>
                        <a:rPr lang="en-US" sz="1050" dirty="0"/>
                        <a:t>65+</a:t>
                      </a:r>
                    </a:p>
                  </a:txBody>
                  <a:tcPr/>
                </a:tc>
                <a:tc>
                  <a:txBody>
                    <a:bodyPr/>
                    <a:lstStyle/>
                    <a:p>
                      <a:r>
                        <a:rPr lang="en-US" sz="1050" dirty="0"/>
                        <a:t>55-65 approaching retirement</a:t>
                      </a:r>
                    </a:p>
                    <a:p>
                      <a:endParaRPr lang="en-US" sz="1050" dirty="0"/>
                    </a:p>
                  </a:txBody>
                  <a:tcPr/>
                </a:tc>
                <a:extLst>
                  <a:ext uri="{0D108BD9-81ED-4DB2-BD59-A6C34878D82A}">
                    <a16:rowId xmlns:a16="http://schemas.microsoft.com/office/drawing/2014/main" val="3026190251"/>
                  </a:ext>
                </a:extLst>
              </a:tr>
              <a:tr h="365760">
                <a:tc>
                  <a:txBody>
                    <a:bodyPr/>
                    <a:lstStyle/>
                    <a:p>
                      <a:r>
                        <a:rPr lang="en-US" sz="1050" dirty="0"/>
                        <a:t>Minimum Initial Premium</a:t>
                      </a:r>
                    </a:p>
                  </a:txBody>
                  <a:tcPr/>
                </a:tc>
                <a:tc>
                  <a:txBody>
                    <a:bodyPr/>
                    <a:lstStyle/>
                    <a:p>
                      <a:r>
                        <a:rPr lang="en-US" sz="1050" dirty="0">
                          <a:latin typeface="Segoe UI Emoji" panose="020B0502040204020203" pitchFamily="34" charset="0"/>
                          <a:ea typeface="Segoe UI Emoji" panose="020B0502040204020203" pitchFamily="34" charset="0"/>
                        </a:rPr>
                        <a:t>• </a:t>
                      </a:r>
                      <a:r>
                        <a:rPr lang="en-US" sz="1050" dirty="0"/>
                        <a:t>$10,000 single premium</a:t>
                      </a:r>
                    </a:p>
                  </a:txBody>
                  <a:tcPr/>
                </a:tc>
                <a:tc>
                  <a:txBody>
                    <a:bodyPr/>
                    <a:lstStyle/>
                    <a:p>
                      <a:r>
                        <a:rPr lang="en-US" sz="1050" dirty="0">
                          <a:latin typeface="Segoe UI Emoji" panose="020B0502040204020203" pitchFamily="34" charset="0"/>
                          <a:ea typeface="Segoe UI Emoji" panose="020B0502040204020203" pitchFamily="34" charset="0"/>
                        </a:rPr>
                        <a:t>• </a:t>
                      </a:r>
                      <a:r>
                        <a:rPr lang="en-US" sz="1050" dirty="0"/>
                        <a:t>$10,000 single premium</a:t>
                      </a:r>
                    </a:p>
                  </a:txBody>
                  <a:tcPr/>
                </a:tc>
                <a:tc>
                  <a:txBody>
                    <a:bodyPr/>
                    <a:lstStyle/>
                    <a:p>
                      <a:r>
                        <a:rPr lang="en-US" sz="1050" dirty="0"/>
                        <a:t>$5,000</a:t>
                      </a:r>
                    </a:p>
                  </a:txBody>
                  <a:tcPr/>
                </a:tc>
                <a:extLst>
                  <a:ext uri="{0D108BD9-81ED-4DB2-BD59-A6C34878D82A}">
                    <a16:rowId xmlns:a16="http://schemas.microsoft.com/office/drawing/2014/main" val="3560042099"/>
                  </a:ext>
                </a:extLst>
              </a:tr>
              <a:tr h="365760">
                <a:tc>
                  <a:txBody>
                    <a:bodyPr/>
                    <a:lstStyle/>
                    <a:p>
                      <a:r>
                        <a:rPr lang="en-US" sz="1050" dirty="0"/>
                        <a:t>Minimum Income Amount</a:t>
                      </a:r>
                    </a:p>
                  </a:txBody>
                  <a:tcPr/>
                </a:tc>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050" dirty="0">
                          <a:latin typeface="Segoe UI Emoji" panose="020B0502040204020203" pitchFamily="34" charset="0"/>
                          <a:ea typeface="Segoe UI Emoji" panose="020B0502040204020203" pitchFamily="34" charset="0"/>
                        </a:rPr>
                        <a:t>• </a:t>
                      </a:r>
                      <a:r>
                        <a:rPr lang="en-US" sz="1050" dirty="0"/>
                        <a:t>$100 monthly</a:t>
                      </a:r>
                    </a:p>
                  </a:txBody>
                  <a:tcPr/>
                </a:tc>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050" dirty="0">
                          <a:latin typeface="Segoe UI Emoji" panose="020B0502040204020203" pitchFamily="34" charset="0"/>
                          <a:ea typeface="Segoe UI Emoji" panose="020B0502040204020203" pitchFamily="34" charset="0"/>
                        </a:rPr>
                        <a:t>• </a:t>
                      </a:r>
                      <a:r>
                        <a:rPr lang="en-US" sz="1050" dirty="0"/>
                        <a:t>$100 monthly</a:t>
                      </a:r>
                    </a:p>
                  </a:txBody>
                  <a:tcPr/>
                </a:tc>
                <a:tc>
                  <a:txBody>
                    <a:bodyPr/>
                    <a:lstStyle/>
                    <a:p>
                      <a:endParaRPr lang="en-US" sz="1050" dirty="0"/>
                    </a:p>
                  </a:txBody>
                  <a:tcPr/>
                </a:tc>
                <a:extLst>
                  <a:ext uri="{0D108BD9-81ED-4DB2-BD59-A6C34878D82A}">
                    <a16:rowId xmlns:a16="http://schemas.microsoft.com/office/drawing/2014/main" val="312190882"/>
                  </a:ext>
                </a:extLst>
              </a:tr>
              <a:tr h="370840">
                <a:tc>
                  <a:txBody>
                    <a:bodyPr/>
                    <a:lstStyle/>
                    <a:p>
                      <a:r>
                        <a:rPr lang="en-US" sz="1050" dirty="0"/>
                        <a:t>Minimum Additional Premium</a:t>
                      </a:r>
                    </a:p>
                  </a:txBody>
                  <a:tcPr/>
                </a:tc>
                <a:tc>
                  <a:txBody>
                    <a:bodyPr/>
                    <a:lstStyle/>
                    <a:p>
                      <a:r>
                        <a:rPr lang="en-US" sz="1050" dirty="0"/>
                        <a:t>n/a</a:t>
                      </a:r>
                    </a:p>
                  </a:txBody>
                  <a:tcPr/>
                </a:tc>
                <a:tc>
                  <a:txBody>
                    <a:bodyPr/>
                    <a:lstStyle/>
                    <a:p>
                      <a:r>
                        <a:rPr lang="en-US" sz="1050" dirty="0"/>
                        <a:t>n/a</a:t>
                      </a:r>
                    </a:p>
                  </a:txBody>
                  <a:tcPr/>
                </a:tc>
                <a:tc>
                  <a:txBody>
                    <a:bodyPr/>
                    <a:lstStyle/>
                    <a:p>
                      <a:r>
                        <a:rPr lang="en-US" sz="1050" dirty="0"/>
                        <a:t>$2,000</a:t>
                      </a:r>
                    </a:p>
                  </a:txBody>
                  <a:tcPr/>
                </a:tc>
                <a:extLst>
                  <a:ext uri="{0D108BD9-81ED-4DB2-BD59-A6C34878D82A}">
                    <a16:rowId xmlns:a16="http://schemas.microsoft.com/office/drawing/2014/main" val="926219168"/>
                  </a:ext>
                </a:extLst>
              </a:tr>
            </a:tbl>
          </a:graphicData>
        </a:graphic>
      </p:graphicFrame>
      <p:sp>
        <p:nvSpPr>
          <p:cNvPr id="4" name="Slide Number Placeholder 3">
            <a:extLst>
              <a:ext uri="{FF2B5EF4-FFF2-40B4-BE49-F238E27FC236}">
                <a16:creationId xmlns:a16="http://schemas.microsoft.com/office/drawing/2014/main" id="{D6C29467-85A5-47A2-8E47-EA019258C959}"/>
              </a:ext>
            </a:extLst>
          </p:cNvPr>
          <p:cNvSpPr>
            <a:spLocks noGrp="1"/>
          </p:cNvSpPr>
          <p:nvPr>
            <p:ph type="sldNum" sz="quarter" idx="10"/>
          </p:nvPr>
        </p:nvSpPr>
        <p:spPr/>
        <p:txBody>
          <a:bodyPr/>
          <a:lstStyle/>
          <a:p>
            <a:fld id="{6DEEFC38-9F1D-F64B-A402-A9A479E8BA73}" type="slidenum">
              <a:rPr lang="en-US" smtClean="0"/>
              <a:pPr/>
              <a:t>90</a:t>
            </a:fld>
            <a:endParaRPr lang="en-US" dirty="0"/>
          </a:p>
        </p:txBody>
      </p:sp>
    </p:spTree>
    <p:extLst>
      <p:ext uri="{BB962C8B-B14F-4D97-AF65-F5344CB8AC3E}">
        <p14:creationId xmlns:p14="http://schemas.microsoft.com/office/powerpoint/2010/main" val="26370059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11563-7F18-44C5-9AEF-F8C91291284A}"/>
              </a:ext>
            </a:extLst>
          </p:cNvPr>
          <p:cNvSpPr>
            <a:spLocks noGrp="1"/>
          </p:cNvSpPr>
          <p:nvPr>
            <p:ph type="title"/>
          </p:nvPr>
        </p:nvSpPr>
        <p:spPr/>
        <p:txBody>
          <a:bodyPr/>
          <a:lstStyle/>
          <a:p>
            <a:r>
              <a:rPr lang="en-US" dirty="0"/>
              <a:t>Payout Annuity Portfolio Recap</a:t>
            </a:r>
          </a:p>
        </p:txBody>
      </p:sp>
      <p:graphicFrame>
        <p:nvGraphicFramePr>
          <p:cNvPr id="5" name="Content Placeholder 4">
            <a:extLst>
              <a:ext uri="{FF2B5EF4-FFF2-40B4-BE49-F238E27FC236}">
                <a16:creationId xmlns:a16="http://schemas.microsoft.com/office/drawing/2014/main" id="{86D59C5B-293A-47B7-AA0B-4420F6F17D65}"/>
              </a:ext>
            </a:extLst>
          </p:cNvPr>
          <p:cNvGraphicFramePr>
            <a:graphicFrameLocks noGrp="1"/>
          </p:cNvGraphicFramePr>
          <p:nvPr>
            <p:ph idx="1"/>
            <p:extLst>
              <p:ext uri="{D42A27DB-BD31-4B8C-83A1-F6EECF244321}">
                <p14:modId xmlns:p14="http://schemas.microsoft.com/office/powerpoint/2010/main" val="3109832840"/>
              </p:ext>
            </p:extLst>
          </p:nvPr>
        </p:nvGraphicFramePr>
        <p:xfrm>
          <a:off x="1424940" y="943042"/>
          <a:ext cx="6294120" cy="3604260"/>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661320920"/>
                    </a:ext>
                  </a:extLst>
                </a:gridCol>
                <a:gridCol w="1617980">
                  <a:extLst>
                    <a:ext uri="{9D8B030D-6E8A-4147-A177-3AD203B41FA5}">
                      <a16:colId xmlns:a16="http://schemas.microsoft.com/office/drawing/2014/main" val="696040359"/>
                    </a:ext>
                  </a:extLst>
                </a:gridCol>
                <a:gridCol w="1617980">
                  <a:extLst>
                    <a:ext uri="{9D8B030D-6E8A-4147-A177-3AD203B41FA5}">
                      <a16:colId xmlns:a16="http://schemas.microsoft.com/office/drawing/2014/main" val="182962464"/>
                    </a:ext>
                  </a:extLst>
                </a:gridCol>
                <a:gridCol w="1617980">
                  <a:extLst>
                    <a:ext uri="{9D8B030D-6E8A-4147-A177-3AD203B41FA5}">
                      <a16:colId xmlns:a16="http://schemas.microsoft.com/office/drawing/2014/main" val="2237771590"/>
                    </a:ext>
                  </a:extLst>
                </a:gridCol>
              </a:tblGrid>
              <a:tr h="370840">
                <a:tc>
                  <a:txBody>
                    <a:bodyPr/>
                    <a:lstStyle/>
                    <a:p>
                      <a:r>
                        <a:rPr lang="en-US" sz="1100" dirty="0"/>
                        <a:t>Benefits</a:t>
                      </a:r>
                    </a:p>
                  </a:txBody>
                  <a:tcPr/>
                </a:tc>
                <a:tc>
                  <a:txBody>
                    <a:bodyPr/>
                    <a:lstStyle/>
                    <a:p>
                      <a:r>
                        <a:rPr lang="en-US" sz="1100" dirty="0"/>
                        <a:t>Ultra Income</a:t>
                      </a:r>
                    </a:p>
                  </a:txBody>
                  <a:tcPr/>
                </a:tc>
                <a:tc>
                  <a:txBody>
                    <a:bodyPr/>
                    <a:lstStyle/>
                    <a:p>
                      <a:r>
                        <a:rPr lang="en-US" sz="1100" dirty="0"/>
                        <a:t>Income Access</a:t>
                      </a:r>
                    </a:p>
                  </a:txBody>
                  <a:tcPr/>
                </a:tc>
                <a:tc>
                  <a:txBody>
                    <a:bodyPr/>
                    <a:lstStyle/>
                    <a:p>
                      <a:r>
                        <a:rPr lang="en-US" sz="1100" dirty="0"/>
                        <a:t>Deferred Income Protector</a:t>
                      </a:r>
                      <a:r>
                        <a:rPr lang="en-US" sz="1100" baseline="30000" dirty="0"/>
                        <a:t>SM</a:t>
                      </a:r>
                      <a:endParaRPr lang="en-US" sz="1100" dirty="0"/>
                    </a:p>
                  </a:txBody>
                  <a:tcPr/>
                </a:tc>
                <a:extLst>
                  <a:ext uri="{0D108BD9-81ED-4DB2-BD59-A6C34878D82A}">
                    <a16:rowId xmlns:a16="http://schemas.microsoft.com/office/drawing/2014/main" val="3892665996"/>
                  </a:ext>
                </a:extLst>
              </a:tr>
              <a:tr h="0">
                <a:tc>
                  <a:txBody>
                    <a:bodyPr/>
                    <a:lstStyle/>
                    <a:p>
                      <a:r>
                        <a:rPr lang="en-US" sz="1050" dirty="0"/>
                        <a:t>Liquidity</a:t>
                      </a:r>
                    </a:p>
                  </a:txBody>
                  <a:tcPr/>
                </a:tc>
                <a:tc>
                  <a:txBody>
                    <a:bodyPr/>
                    <a:lstStyle/>
                    <a:p>
                      <a:r>
                        <a:rPr lang="en-US" sz="1050" dirty="0"/>
                        <a:t>n/a</a:t>
                      </a:r>
                    </a:p>
                  </a:txBody>
                  <a:tcPr/>
                </a:tc>
                <a:tc>
                  <a:txBody>
                    <a:bodyPr/>
                    <a:lstStyle/>
                    <a:p>
                      <a:r>
                        <a:rPr lang="en-US" sz="1050" dirty="0"/>
                        <a:t>Return of premium features</a:t>
                      </a:r>
                    </a:p>
                  </a:txBody>
                  <a:tcPr/>
                </a:tc>
                <a:tc>
                  <a:txBody>
                    <a:bodyPr/>
                    <a:lstStyle/>
                    <a:p>
                      <a:r>
                        <a:rPr lang="en-US" sz="1050" dirty="0"/>
                        <a:t>n/a</a:t>
                      </a:r>
                    </a:p>
                  </a:txBody>
                  <a:tcPr/>
                </a:tc>
                <a:extLst>
                  <a:ext uri="{0D108BD9-81ED-4DB2-BD59-A6C34878D82A}">
                    <a16:rowId xmlns:a16="http://schemas.microsoft.com/office/drawing/2014/main" val="1315921564"/>
                  </a:ext>
                </a:extLst>
              </a:tr>
              <a:tr h="0">
                <a:tc>
                  <a:txBody>
                    <a:bodyPr/>
                    <a:lstStyle/>
                    <a:p>
                      <a:r>
                        <a:rPr lang="en-US" sz="1050" dirty="0"/>
                        <a:t>Deferral Period</a:t>
                      </a:r>
                    </a:p>
                  </a:txBody>
                  <a:tcPr/>
                </a:tc>
                <a:tc>
                  <a:txBody>
                    <a:bodyPr/>
                    <a:lstStyle/>
                    <a:p>
                      <a:r>
                        <a:rPr lang="en-US" sz="1050" dirty="0"/>
                        <a:t>1-13 months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1-13 months</a:t>
                      </a:r>
                    </a:p>
                  </a:txBody>
                  <a:tcPr/>
                </a:tc>
                <a:tc>
                  <a:txBody>
                    <a:bodyPr/>
                    <a:lstStyle/>
                    <a:p>
                      <a:r>
                        <a:rPr lang="en-US" sz="1050" dirty="0"/>
                        <a:t>2-40 years </a:t>
                      </a:r>
                      <a:r>
                        <a:rPr lang="en-US" sz="900" dirty="0"/>
                        <a:t>(Income payments must begin by age 73 if Qualified or by age 85 if Non-Qualified/QLAC)</a:t>
                      </a:r>
                    </a:p>
                    <a:p>
                      <a:endParaRPr lang="en-US" sz="1050" dirty="0"/>
                    </a:p>
                  </a:txBody>
                  <a:tcPr/>
                </a:tc>
                <a:extLst>
                  <a:ext uri="{0D108BD9-81ED-4DB2-BD59-A6C34878D82A}">
                    <a16:rowId xmlns:a16="http://schemas.microsoft.com/office/drawing/2014/main" val="1315489377"/>
                  </a:ext>
                </a:extLst>
              </a:tr>
              <a:tr h="0">
                <a:tc>
                  <a:txBody>
                    <a:bodyPr/>
                    <a:lstStyle/>
                    <a:p>
                      <a:r>
                        <a:rPr lang="en-US" sz="1050" dirty="0"/>
                        <a:t>Income Start Date</a:t>
                      </a:r>
                    </a:p>
                  </a:txBody>
                  <a:tcPr/>
                </a:tc>
                <a:tc>
                  <a:txBody>
                    <a:bodyPr/>
                    <a:lstStyle/>
                    <a:p>
                      <a:r>
                        <a:rPr lang="en-US" sz="1050" dirty="0"/>
                        <a:t>1-13 months from purchase date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dirty="0"/>
                        <a:t>1-13 months from purchase date</a:t>
                      </a:r>
                    </a:p>
                  </a:txBody>
                  <a:tcPr/>
                </a:tc>
                <a:tc>
                  <a:txBody>
                    <a:bodyPr/>
                    <a:lstStyle/>
                    <a:p>
                      <a:r>
                        <a:rPr lang="en-US" sz="1050" dirty="0"/>
                        <a:t>At least 2 years from most recent purchase </a:t>
                      </a:r>
                      <a:r>
                        <a:rPr lang="en-US" sz="1050" kern="1200" dirty="0">
                          <a:solidFill>
                            <a:schemeClr val="dk1"/>
                          </a:solidFill>
                          <a:latin typeface="+mn-lt"/>
                          <a:ea typeface="+mn-ea"/>
                          <a:cs typeface="+mn-cs"/>
                        </a:rPr>
                        <a:t>date </a:t>
                      </a:r>
                      <a:r>
                        <a:rPr lang="en-US" sz="1050" dirty="0"/>
                        <a:t>(may be changed once to move date 5 years earlier or later)</a:t>
                      </a:r>
                    </a:p>
                  </a:txBody>
                  <a:tcPr/>
                </a:tc>
                <a:extLst>
                  <a:ext uri="{0D108BD9-81ED-4DB2-BD59-A6C34878D82A}">
                    <a16:rowId xmlns:a16="http://schemas.microsoft.com/office/drawing/2014/main" val="3026190251"/>
                  </a:ext>
                </a:extLst>
              </a:tr>
              <a:tr h="0">
                <a:tc>
                  <a:txBody>
                    <a:bodyPr/>
                    <a:lstStyle/>
                    <a:p>
                      <a:r>
                        <a:rPr lang="en-US" sz="1050" dirty="0"/>
                        <a:t>Other Available Features</a:t>
                      </a:r>
                    </a:p>
                  </a:txBody>
                  <a:tcPr/>
                </a:tc>
                <a:tc>
                  <a:txBody>
                    <a:bodyPr/>
                    <a:lstStyle/>
                    <a:p>
                      <a:r>
                        <a:rPr lang="en-US" sz="1050" dirty="0">
                          <a:latin typeface="Segoe UI Emoji" panose="020B0502040204020203" pitchFamily="34" charset="0"/>
                          <a:ea typeface="Segoe UI Emoji" panose="020B0502040204020203" pitchFamily="34" charset="0"/>
                        </a:rPr>
                        <a:t>• </a:t>
                      </a:r>
                      <a:r>
                        <a:rPr lang="en-US" sz="1050" dirty="0"/>
                        <a:t>Age Rating</a:t>
                      </a:r>
                    </a:p>
                    <a:p>
                      <a:r>
                        <a:rPr lang="en-US" sz="1050" dirty="0">
                          <a:latin typeface="Segoe UI Emoji" panose="020B0502040204020203" pitchFamily="34" charset="0"/>
                          <a:ea typeface="Segoe UI Emoji" panose="020B0502040204020203" pitchFamily="34" charset="0"/>
                        </a:rPr>
                        <a:t>• </a:t>
                      </a:r>
                      <a:r>
                        <a:rPr lang="en-US" sz="1050" dirty="0"/>
                        <a:t>0-6% </a:t>
                      </a:r>
                      <a:r>
                        <a:rPr lang="en-US" sz="1050" kern="1200" dirty="0">
                          <a:solidFill>
                            <a:schemeClr val="dk1"/>
                          </a:solidFill>
                          <a:latin typeface="+mn-lt"/>
                          <a:ea typeface="+mn-ea"/>
                          <a:cs typeface="+mn-cs"/>
                        </a:rPr>
                        <a:t>Cost of Living Adjustment (COLA)</a:t>
                      </a:r>
                    </a:p>
                    <a:p>
                      <a:r>
                        <a:rPr lang="en-US" sz="1050" dirty="0">
                          <a:latin typeface="Segoe UI Emoji" panose="020B0502040204020203" pitchFamily="34" charset="0"/>
                          <a:ea typeface="Segoe UI Emoji" panose="020B0502040204020203" pitchFamily="34" charset="0"/>
                        </a:rPr>
                        <a:t>• </a:t>
                      </a:r>
                      <a:r>
                        <a:rPr lang="en-US" sz="1050" dirty="0"/>
                        <a:t>Flexible payment frequency</a:t>
                      </a:r>
                    </a:p>
                  </a:txBody>
                  <a:tcPr/>
                </a:tc>
                <a:tc>
                  <a:txBody>
                    <a:bodyPr/>
                    <a:lstStyle/>
                    <a:p>
                      <a:r>
                        <a:rPr lang="en-US" sz="1050" dirty="0">
                          <a:latin typeface="Segoe UI Emoji" panose="020B0502040204020203" pitchFamily="34" charset="0"/>
                          <a:ea typeface="Segoe UI Emoji" panose="020B0502040204020203" pitchFamily="34" charset="0"/>
                        </a:rPr>
                        <a:t>• </a:t>
                      </a:r>
                      <a:r>
                        <a:rPr lang="en-US" sz="1050" dirty="0"/>
                        <a:t>Inflation Protection Rider</a:t>
                      </a:r>
                    </a:p>
                    <a:p>
                      <a:r>
                        <a:rPr lang="en-US" sz="1050" dirty="0">
                          <a:latin typeface="Segoe UI Emoji" panose="020B0502040204020203" pitchFamily="34" charset="0"/>
                          <a:ea typeface="Segoe UI Emoji" panose="020B0502040204020203" pitchFamily="34" charset="0"/>
                        </a:rPr>
                        <a:t>• </a:t>
                      </a:r>
                      <a:r>
                        <a:rPr lang="en-US" sz="1050" dirty="0"/>
                        <a:t>Enhanced Payment </a:t>
                      </a:r>
                    </a:p>
                    <a:p>
                      <a:r>
                        <a:rPr lang="en-US" sz="1050" dirty="0">
                          <a:latin typeface="Segoe UI Emoji" panose="020B0502040204020203" pitchFamily="34" charset="0"/>
                          <a:ea typeface="Segoe UI Emoji" panose="020B0502040204020203" pitchFamily="34" charset="0"/>
                        </a:rPr>
                        <a:t>• </a:t>
                      </a:r>
                      <a:r>
                        <a:rPr lang="en-US" sz="1050" dirty="0"/>
                        <a:t>Nursing Home Rider</a:t>
                      </a:r>
                    </a:p>
                    <a:p>
                      <a:r>
                        <a:rPr lang="en-US" sz="1050" dirty="0">
                          <a:latin typeface="Segoe UI Emoji" panose="020B0502040204020203" pitchFamily="34" charset="0"/>
                          <a:ea typeface="Segoe UI Emoji" panose="020B0502040204020203" pitchFamily="34" charset="0"/>
                        </a:rPr>
                        <a:t>• </a:t>
                      </a:r>
                      <a:r>
                        <a:rPr lang="en-US" sz="1050" dirty="0"/>
                        <a:t>Flexible payment frequency</a:t>
                      </a:r>
                    </a:p>
                  </a:txBody>
                  <a:tcPr/>
                </a:tc>
                <a:tc>
                  <a:txBody>
                    <a:bodyPr/>
                    <a:lstStyle/>
                    <a:p>
                      <a:r>
                        <a:rPr lang="en-US" sz="1050" dirty="0">
                          <a:latin typeface="Segoe UI Emoji" panose="020B0502040204020203" pitchFamily="34" charset="0"/>
                          <a:ea typeface="Segoe UI Emoji" panose="020B0502040204020203" pitchFamily="34" charset="0"/>
                        </a:rPr>
                        <a:t>• </a:t>
                      </a:r>
                      <a:r>
                        <a:rPr lang="en-US" sz="1050" dirty="0"/>
                        <a:t>Income Advance Feature</a:t>
                      </a:r>
                    </a:p>
                    <a:p>
                      <a:r>
                        <a:rPr lang="en-US" sz="1050" dirty="0">
                          <a:latin typeface="Segoe UI Emoji" panose="020B0502040204020203" pitchFamily="34" charset="0"/>
                          <a:ea typeface="Segoe UI Emoji" panose="020B0502040204020203" pitchFamily="34" charset="0"/>
                        </a:rPr>
                        <a:t>• </a:t>
                      </a:r>
                      <a:r>
                        <a:rPr lang="en-US" sz="1050" dirty="0"/>
                        <a:t>Annual Income Increase Option (1-3%)</a:t>
                      </a:r>
                    </a:p>
                    <a:p>
                      <a:r>
                        <a:rPr lang="en-US" sz="1050" dirty="0">
                          <a:latin typeface="Segoe UI Emoji" panose="020B0502040204020203" pitchFamily="34" charset="0"/>
                          <a:ea typeface="Segoe UI Emoji" panose="020B0502040204020203" pitchFamily="34" charset="0"/>
                        </a:rPr>
                        <a:t>• </a:t>
                      </a:r>
                      <a:r>
                        <a:rPr lang="en-US" sz="1050" dirty="0"/>
                        <a:t>Income Reduction for Surviving Spouse</a:t>
                      </a:r>
                    </a:p>
                  </a:txBody>
                  <a:tcPr/>
                </a:tc>
                <a:extLst>
                  <a:ext uri="{0D108BD9-81ED-4DB2-BD59-A6C34878D82A}">
                    <a16:rowId xmlns:a16="http://schemas.microsoft.com/office/drawing/2014/main" val="3560042099"/>
                  </a:ext>
                </a:extLst>
              </a:tr>
            </a:tbl>
          </a:graphicData>
        </a:graphic>
      </p:graphicFrame>
      <p:sp>
        <p:nvSpPr>
          <p:cNvPr id="4" name="Slide Number Placeholder 3">
            <a:extLst>
              <a:ext uri="{FF2B5EF4-FFF2-40B4-BE49-F238E27FC236}">
                <a16:creationId xmlns:a16="http://schemas.microsoft.com/office/drawing/2014/main" id="{D6C29467-85A5-47A2-8E47-EA019258C959}"/>
              </a:ext>
            </a:extLst>
          </p:cNvPr>
          <p:cNvSpPr>
            <a:spLocks noGrp="1"/>
          </p:cNvSpPr>
          <p:nvPr>
            <p:ph type="sldNum" sz="quarter" idx="10"/>
          </p:nvPr>
        </p:nvSpPr>
        <p:spPr/>
        <p:txBody>
          <a:bodyPr/>
          <a:lstStyle/>
          <a:p>
            <a:fld id="{6DEEFC38-9F1D-F64B-A402-A9A479E8BA73}" type="slidenum">
              <a:rPr lang="en-US" smtClean="0"/>
              <a:pPr/>
              <a:t>91</a:t>
            </a:fld>
            <a:endParaRPr lang="en-US" dirty="0"/>
          </a:p>
        </p:txBody>
      </p:sp>
    </p:spTree>
    <p:extLst>
      <p:ext uri="{BB962C8B-B14F-4D97-AF65-F5344CB8AC3E}">
        <p14:creationId xmlns:p14="http://schemas.microsoft.com/office/powerpoint/2010/main" val="35440752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11563-7F18-44C5-9AEF-F8C91291284A}"/>
              </a:ext>
            </a:extLst>
          </p:cNvPr>
          <p:cNvSpPr>
            <a:spLocks noGrp="1"/>
          </p:cNvSpPr>
          <p:nvPr>
            <p:ph type="title"/>
          </p:nvPr>
        </p:nvSpPr>
        <p:spPr/>
        <p:txBody>
          <a:bodyPr/>
          <a:lstStyle/>
          <a:p>
            <a:r>
              <a:rPr lang="en-US" dirty="0"/>
              <a:t>Payout Annuity Portfolio Recap</a:t>
            </a:r>
          </a:p>
        </p:txBody>
      </p:sp>
      <p:graphicFrame>
        <p:nvGraphicFramePr>
          <p:cNvPr id="5" name="Content Placeholder 4">
            <a:extLst>
              <a:ext uri="{FF2B5EF4-FFF2-40B4-BE49-F238E27FC236}">
                <a16:creationId xmlns:a16="http://schemas.microsoft.com/office/drawing/2014/main" id="{86D59C5B-293A-47B7-AA0B-4420F6F17D65}"/>
              </a:ext>
            </a:extLst>
          </p:cNvPr>
          <p:cNvGraphicFramePr>
            <a:graphicFrameLocks noGrp="1"/>
          </p:cNvGraphicFramePr>
          <p:nvPr>
            <p:ph idx="1"/>
            <p:extLst>
              <p:ext uri="{D42A27DB-BD31-4B8C-83A1-F6EECF244321}">
                <p14:modId xmlns:p14="http://schemas.microsoft.com/office/powerpoint/2010/main" val="1741633271"/>
              </p:ext>
            </p:extLst>
          </p:nvPr>
        </p:nvGraphicFramePr>
        <p:xfrm>
          <a:off x="1343383" y="1104029"/>
          <a:ext cx="6294120" cy="2049780"/>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661320920"/>
                    </a:ext>
                  </a:extLst>
                </a:gridCol>
                <a:gridCol w="1617980">
                  <a:extLst>
                    <a:ext uri="{9D8B030D-6E8A-4147-A177-3AD203B41FA5}">
                      <a16:colId xmlns:a16="http://schemas.microsoft.com/office/drawing/2014/main" val="696040359"/>
                    </a:ext>
                  </a:extLst>
                </a:gridCol>
                <a:gridCol w="1617980">
                  <a:extLst>
                    <a:ext uri="{9D8B030D-6E8A-4147-A177-3AD203B41FA5}">
                      <a16:colId xmlns:a16="http://schemas.microsoft.com/office/drawing/2014/main" val="182962464"/>
                    </a:ext>
                  </a:extLst>
                </a:gridCol>
                <a:gridCol w="1617980">
                  <a:extLst>
                    <a:ext uri="{9D8B030D-6E8A-4147-A177-3AD203B41FA5}">
                      <a16:colId xmlns:a16="http://schemas.microsoft.com/office/drawing/2014/main" val="2237771590"/>
                    </a:ext>
                  </a:extLst>
                </a:gridCol>
              </a:tblGrid>
              <a:tr h="370840">
                <a:tc>
                  <a:txBody>
                    <a:bodyPr/>
                    <a:lstStyle/>
                    <a:p>
                      <a:r>
                        <a:rPr lang="en-US" sz="1100" dirty="0"/>
                        <a:t>Benefits</a:t>
                      </a:r>
                    </a:p>
                  </a:txBody>
                  <a:tcPr/>
                </a:tc>
                <a:tc>
                  <a:txBody>
                    <a:bodyPr/>
                    <a:lstStyle/>
                    <a:p>
                      <a:r>
                        <a:rPr lang="en-US" sz="1100" dirty="0"/>
                        <a:t>Ultra Income</a:t>
                      </a:r>
                    </a:p>
                  </a:txBody>
                  <a:tcPr/>
                </a:tc>
                <a:tc>
                  <a:txBody>
                    <a:bodyPr/>
                    <a:lstStyle/>
                    <a:p>
                      <a:r>
                        <a:rPr lang="en-US" sz="1100" dirty="0"/>
                        <a:t>Income Access</a:t>
                      </a:r>
                    </a:p>
                  </a:txBody>
                  <a:tcPr/>
                </a:tc>
                <a:tc>
                  <a:txBody>
                    <a:bodyPr/>
                    <a:lstStyle/>
                    <a:p>
                      <a:r>
                        <a:rPr lang="en-US" sz="1100" dirty="0"/>
                        <a:t>Deferred Income Protector</a:t>
                      </a:r>
                      <a:r>
                        <a:rPr lang="en-US" sz="1100" baseline="30000" dirty="0"/>
                        <a:t>SM</a:t>
                      </a:r>
                      <a:endParaRPr lang="en-US" sz="1100" dirty="0"/>
                    </a:p>
                  </a:txBody>
                  <a:tcPr/>
                </a:tc>
                <a:extLst>
                  <a:ext uri="{0D108BD9-81ED-4DB2-BD59-A6C34878D82A}">
                    <a16:rowId xmlns:a16="http://schemas.microsoft.com/office/drawing/2014/main" val="3892665996"/>
                  </a:ext>
                </a:extLst>
              </a:tr>
              <a:tr h="370840">
                <a:tc>
                  <a:txBody>
                    <a:bodyPr/>
                    <a:lstStyle/>
                    <a:p>
                      <a:r>
                        <a:rPr lang="en-US" sz="1050" dirty="0"/>
                        <a:t>Death Benefit</a:t>
                      </a:r>
                    </a:p>
                  </a:txBody>
                  <a:tcPr/>
                </a:tc>
                <a:tc>
                  <a:txBody>
                    <a:bodyPr/>
                    <a:lstStyle/>
                    <a:p>
                      <a:r>
                        <a:rPr lang="en-US" sz="1050" dirty="0"/>
                        <a:t>Benefit options available to continue benefit payments to the beneficiary if death occurs prior to the end of the guarantee period</a:t>
                      </a:r>
                    </a:p>
                  </a:txBody>
                  <a:tcPr/>
                </a:tc>
                <a:tc>
                  <a:txBody>
                    <a:bodyPr/>
                    <a:lstStyle/>
                    <a:p>
                      <a:r>
                        <a:rPr lang="en-US" sz="1050" dirty="0">
                          <a:latin typeface="Segoe UI Emoji" panose="020B0502040204020203" pitchFamily="34" charset="0"/>
                          <a:ea typeface="Segoe UI Emoji" panose="020B0502040204020203" pitchFamily="34" charset="0"/>
                        </a:rPr>
                        <a:t>• </a:t>
                      </a:r>
                      <a:r>
                        <a:rPr lang="en-US" sz="1050" dirty="0"/>
                        <a:t>Return of remaining premium at death</a:t>
                      </a:r>
                    </a:p>
                    <a:p>
                      <a:r>
                        <a:rPr lang="en-US" sz="1050" dirty="0">
                          <a:latin typeface="Segoe UI Emoji" panose="020B0502040204020203" pitchFamily="34" charset="0"/>
                          <a:ea typeface="Segoe UI Emoji" panose="020B0502040204020203" pitchFamily="34" charset="0"/>
                        </a:rPr>
                        <a:t>• </a:t>
                      </a:r>
                      <a:r>
                        <a:rPr lang="en-US" sz="1050" dirty="0"/>
                        <a:t>Guaranteed minimum death benefit (optional)</a:t>
                      </a:r>
                    </a:p>
                    <a:p>
                      <a:r>
                        <a:rPr lang="en-US" sz="1050" dirty="0">
                          <a:latin typeface="Segoe UI Emoji" panose="020B0502040204020203" pitchFamily="34" charset="0"/>
                          <a:ea typeface="Segoe UI Emoji" panose="020B0502040204020203" pitchFamily="34" charset="0"/>
                        </a:rPr>
                        <a:t>• </a:t>
                      </a:r>
                      <a:r>
                        <a:rPr lang="en-US" sz="1050" dirty="0"/>
                        <a:t>Death Benefit doubles for Accidental Death (optional)</a:t>
                      </a:r>
                    </a:p>
                  </a:txBody>
                  <a:tcPr/>
                </a:tc>
                <a:tc>
                  <a:txBody>
                    <a:bodyPr/>
                    <a:lstStyle/>
                    <a:p>
                      <a:r>
                        <a:rPr lang="en-US" sz="1050" dirty="0">
                          <a:latin typeface="Segoe UI Emoji" panose="020B0502040204020203" pitchFamily="34" charset="0"/>
                          <a:ea typeface="Segoe UI Emoji" panose="020B0502040204020203" pitchFamily="34" charset="0"/>
                        </a:rPr>
                        <a:t>• </a:t>
                      </a:r>
                      <a:r>
                        <a:rPr lang="en-US" sz="1050" dirty="0"/>
                        <a:t>Life Only: none</a:t>
                      </a:r>
                    </a:p>
                    <a:p>
                      <a:r>
                        <a:rPr lang="en-US" sz="1050" dirty="0">
                          <a:latin typeface="Segoe UI Emoji" panose="020B0502040204020203" pitchFamily="34" charset="0"/>
                          <a:ea typeface="Segoe UI Emoji" panose="020B0502040204020203" pitchFamily="34" charset="0"/>
                        </a:rPr>
                        <a:t>• </a:t>
                      </a:r>
                      <a:r>
                        <a:rPr lang="en-US" sz="1050" kern="1200" dirty="0">
                          <a:solidFill>
                            <a:schemeClr val="dk1"/>
                          </a:solidFill>
                          <a:latin typeface="+mn-lt"/>
                          <a:ea typeface="+mn-ea"/>
                          <a:cs typeface="+mn-cs"/>
                        </a:rPr>
                        <a:t>Cash &amp; Installment Refund: Return of remaining premium</a:t>
                      </a:r>
                    </a:p>
                    <a:p>
                      <a:r>
                        <a:rPr lang="en-US" sz="1050" dirty="0">
                          <a:latin typeface="Segoe UI Emoji" panose="020B0502040204020203" pitchFamily="34" charset="0"/>
                          <a:ea typeface="Segoe UI Emoji" panose="020B0502040204020203" pitchFamily="34" charset="0"/>
                        </a:rPr>
                        <a:t>• Period Certain: Payments continue to end of guarantee period</a:t>
                      </a:r>
                      <a:endParaRPr lang="en-US" sz="1050" dirty="0"/>
                    </a:p>
                  </a:txBody>
                  <a:tcPr/>
                </a:tc>
                <a:extLst>
                  <a:ext uri="{0D108BD9-81ED-4DB2-BD59-A6C34878D82A}">
                    <a16:rowId xmlns:a16="http://schemas.microsoft.com/office/drawing/2014/main" val="1315921564"/>
                  </a:ext>
                </a:extLst>
              </a:tr>
              <a:tr h="370840">
                <a:tc>
                  <a:txBody>
                    <a:bodyPr/>
                    <a:lstStyle/>
                    <a:p>
                      <a:r>
                        <a:rPr lang="en-US" sz="1050" dirty="0"/>
                        <a:t>Withdrawal Charges</a:t>
                      </a:r>
                    </a:p>
                  </a:txBody>
                  <a:tcPr/>
                </a:tc>
                <a:tc>
                  <a:txBody>
                    <a:bodyPr/>
                    <a:lstStyle/>
                    <a:p>
                      <a:r>
                        <a:rPr lang="en-US" sz="1050" dirty="0"/>
                        <a:t>Withdrawals not allowed</a:t>
                      </a:r>
                    </a:p>
                  </a:txBody>
                  <a:tcPr/>
                </a:tc>
                <a:tc>
                  <a:txBody>
                    <a:bodyPr/>
                    <a:lstStyle/>
                    <a:p>
                      <a:r>
                        <a:rPr lang="en-US" sz="1050" dirty="0"/>
                        <a:t>Vesting schedule for early withdrawal</a:t>
                      </a:r>
                    </a:p>
                  </a:txBody>
                  <a:tcPr/>
                </a:tc>
                <a:tc>
                  <a:txBody>
                    <a:bodyPr/>
                    <a:lstStyle/>
                    <a:p>
                      <a:r>
                        <a:rPr lang="en-US" sz="1050" dirty="0"/>
                        <a:t>Withdrawals not allowed</a:t>
                      </a:r>
                    </a:p>
                  </a:txBody>
                  <a:tcPr/>
                </a:tc>
                <a:extLst>
                  <a:ext uri="{0D108BD9-81ED-4DB2-BD59-A6C34878D82A}">
                    <a16:rowId xmlns:a16="http://schemas.microsoft.com/office/drawing/2014/main" val="1315489377"/>
                  </a:ext>
                </a:extLst>
              </a:tr>
            </a:tbl>
          </a:graphicData>
        </a:graphic>
      </p:graphicFrame>
      <p:sp>
        <p:nvSpPr>
          <p:cNvPr id="4" name="Slide Number Placeholder 3">
            <a:extLst>
              <a:ext uri="{FF2B5EF4-FFF2-40B4-BE49-F238E27FC236}">
                <a16:creationId xmlns:a16="http://schemas.microsoft.com/office/drawing/2014/main" id="{D6C29467-85A5-47A2-8E47-EA019258C959}"/>
              </a:ext>
            </a:extLst>
          </p:cNvPr>
          <p:cNvSpPr>
            <a:spLocks noGrp="1"/>
          </p:cNvSpPr>
          <p:nvPr>
            <p:ph type="sldNum" sz="quarter" idx="10"/>
          </p:nvPr>
        </p:nvSpPr>
        <p:spPr/>
        <p:txBody>
          <a:bodyPr/>
          <a:lstStyle/>
          <a:p>
            <a:fld id="{6DEEFC38-9F1D-F64B-A402-A9A479E8BA73}" type="slidenum">
              <a:rPr lang="en-US" smtClean="0"/>
              <a:pPr/>
              <a:t>92</a:t>
            </a:fld>
            <a:endParaRPr lang="en-US" dirty="0"/>
          </a:p>
        </p:txBody>
      </p:sp>
    </p:spTree>
    <p:extLst>
      <p:ext uri="{BB962C8B-B14F-4D97-AF65-F5344CB8AC3E}">
        <p14:creationId xmlns:p14="http://schemas.microsoft.com/office/powerpoint/2010/main" val="33927363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DD759DD6-ABC0-410C-9121-43AC2DA50281}"/>
              </a:ext>
            </a:extLst>
          </p:cNvPr>
          <p:cNvSpPr>
            <a:spLocks noGrp="1"/>
          </p:cNvSpPr>
          <p:nvPr>
            <p:ph type="title"/>
          </p:nvPr>
        </p:nvSpPr>
        <p:spPr>
          <a:xfrm>
            <a:off x="386954" y="309563"/>
            <a:ext cx="3704034" cy="4448175"/>
          </a:xfrm>
        </p:spPr>
        <p:txBody>
          <a:bodyPr/>
          <a:lstStyle/>
          <a:p>
            <a:pPr lvl="0">
              <a:lnSpc>
                <a:spcPct val="100000"/>
              </a:lnSpc>
              <a:spcBef>
                <a:spcPts val="750"/>
              </a:spcBef>
            </a:pPr>
            <a:r>
              <a:rPr lang="en-US" sz="2400" b="1" dirty="0">
                <a:solidFill>
                  <a:srgbClr val="FFFFFF"/>
                </a:solidFill>
                <a:ea typeface="+mn-ea"/>
                <a:cs typeface="+mn-cs"/>
              </a:rPr>
              <a:t>Resources</a:t>
            </a:r>
            <a:endParaRPr lang="en-US" altLang="en-US" dirty="0"/>
          </a:p>
        </p:txBody>
      </p:sp>
      <p:sp>
        <p:nvSpPr>
          <p:cNvPr id="10" name="Slide Number Placeholder 5">
            <a:extLst>
              <a:ext uri="{FF2B5EF4-FFF2-40B4-BE49-F238E27FC236}">
                <a16:creationId xmlns:a16="http://schemas.microsoft.com/office/drawing/2014/main" id="{7EA8C951-4339-4248-A016-F335E7904373}"/>
              </a:ext>
            </a:extLst>
          </p:cNvPr>
          <p:cNvSpPr>
            <a:spLocks noGrp="1"/>
          </p:cNvSpPr>
          <p:nvPr>
            <p:ph type="sldNum" sz="quarter" idx="10"/>
          </p:nvPr>
        </p:nvSpPr>
        <p:spPr/>
        <p:txBody>
          <a:bodyPr/>
          <a:lstStyle>
            <a:lvl1pPr>
              <a:defRPr sz="750">
                <a:solidFill>
                  <a:schemeClr val="tx2"/>
                </a:solidFill>
              </a:defRPr>
            </a:lvl1pPr>
          </a:lstStyle>
          <a:p>
            <a:pPr>
              <a:defRPr/>
            </a:pPr>
            <a:fld id="{F0DDE45F-43E0-4FE0-A31B-6ECBC8F68D53}" type="slidenum">
              <a:rPr lang="en-US" smtClean="0">
                <a:solidFill>
                  <a:schemeClr val="accent2">
                    <a:lumMod val="20000"/>
                    <a:lumOff val="80000"/>
                  </a:schemeClr>
                </a:solidFill>
              </a:rPr>
              <a:pPr>
                <a:defRPr/>
              </a:pPr>
              <a:t>93</a:t>
            </a:fld>
            <a:endParaRPr lang="en-US" dirty="0">
              <a:solidFill>
                <a:schemeClr val="accent2">
                  <a:lumMod val="20000"/>
                  <a:lumOff val="80000"/>
                </a:schemeClr>
              </a:solidFill>
            </a:endParaRPr>
          </a:p>
        </p:txBody>
      </p:sp>
      <p:pic>
        <p:nvPicPr>
          <p:cNvPr id="2" name="Picture 1">
            <a:extLst>
              <a:ext uri="{FF2B5EF4-FFF2-40B4-BE49-F238E27FC236}">
                <a16:creationId xmlns:a16="http://schemas.microsoft.com/office/drawing/2014/main" id="{251CB699-376A-44BB-BBBE-65A906B94B55}"/>
              </a:ext>
            </a:extLst>
          </p:cNvPr>
          <p:cNvPicPr>
            <a:picLocks noChangeAspect="1"/>
          </p:cNvPicPr>
          <p:nvPr/>
        </p:nvPicPr>
        <p:blipFill>
          <a:blip r:embed="rId2"/>
          <a:stretch>
            <a:fillRect/>
          </a:stretch>
        </p:blipFill>
        <p:spPr>
          <a:xfrm>
            <a:off x="4715036" y="436444"/>
            <a:ext cx="4267599" cy="3933850"/>
          </a:xfrm>
          <a:prstGeom prst="rect">
            <a:avLst/>
          </a:prstGeom>
        </p:spPr>
      </p:pic>
    </p:spTree>
    <p:extLst>
      <p:ext uri="{BB962C8B-B14F-4D97-AF65-F5344CB8AC3E}">
        <p14:creationId xmlns:p14="http://schemas.microsoft.com/office/powerpoint/2010/main" val="18003882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Placeholder 2">
            <a:extLst>
              <a:ext uri="{FF2B5EF4-FFF2-40B4-BE49-F238E27FC236}">
                <a16:creationId xmlns:a16="http://schemas.microsoft.com/office/drawing/2014/main" id="{62A06B99-57F7-4DA4-8668-AE79611D4DED}"/>
              </a:ext>
            </a:extLst>
          </p:cNvPr>
          <p:cNvSpPr>
            <a:spLocks noGrp="1"/>
          </p:cNvSpPr>
          <p:nvPr>
            <p:ph type="body" sz="quarter" idx="12"/>
          </p:nvPr>
        </p:nvSpPr>
        <p:spPr>
          <a:xfrm>
            <a:off x="1738312" y="1523999"/>
            <a:ext cx="5667375" cy="629365"/>
          </a:xfrm>
        </p:spPr>
        <p:txBody>
          <a:bodyPr/>
          <a:lstStyle/>
          <a:p>
            <a:pPr>
              <a:defRPr/>
            </a:pPr>
            <a:r>
              <a:rPr lang="en-US" sz="3600" dirty="0">
                <a:solidFill>
                  <a:srgbClr val="FFFFFF"/>
                </a:solidFill>
                <a:latin typeface="Arial" charset="0"/>
                <a:cs typeface="Arial" charset="0"/>
              </a:rPr>
              <a:t>Mutual of Omaha Individual Annuities</a:t>
            </a:r>
            <a:endParaRPr lang="en-US" altLang="en-US" dirty="0"/>
          </a:p>
        </p:txBody>
      </p:sp>
      <p:sp>
        <p:nvSpPr>
          <p:cNvPr id="20483" name="Text Placeholder 3">
            <a:extLst>
              <a:ext uri="{FF2B5EF4-FFF2-40B4-BE49-F238E27FC236}">
                <a16:creationId xmlns:a16="http://schemas.microsoft.com/office/drawing/2014/main" id="{43A56C56-1342-488C-AA7D-804FBBB87B8C}"/>
              </a:ext>
            </a:extLst>
          </p:cNvPr>
          <p:cNvSpPr>
            <a:spLocks noGrp="1"/>
          </p:cNvSpPr>
          <p:nvPr>
            <p:ph type="body" sz="quarter" idx="13"/>
          </p:nvPr>
        </p:nvSpPr>
        <p:spPr>
          <a:xfrm>
            <a:off x="1738311" y="2344341"/>
            <a:ext cx="5667375" cy="314325"/>
          </a:xfrm>
        </p:spPr>
        <p:txBody>
          <a:bodyPr/>
          <a:lstStyle/>
          <a:p>
            <a:r>
              <a:rPr lang="en-US" dirty="0"/>
              <a:t>Suitability</a:t>
            </a:r>
            <a:endParaRPr lang="en-US" altLang="en-US" dirty="0"/>
          </a:p>
        </p:txBody>
      </p:sp>
    </p:spTree>
    <p:extLst>
      <p:ext uri="{BB962C8B-B14F-4D97-AF65-F5344CB8AC3E}">
        <p14:creationId xmlns:p14="http://schemas.microsoft.com/office/powerpoint/2010/main" val="14611496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AC77C-F29B-4B5B-85E1-E895C4E3B33B}"/>
              </a:ext>
            </a:extLst>
          </p:cNvPr>
          <p:cNvSpPr>
            <a:spLocks noGrp="1"/>
          </p:cNvSpPr>
          <p:nvPr>
            <p:ph type="title"/>
          </p:nvPr>
        </p:nvSpPr>
        <p:spPr/>
        <p:txBody>
          <a:bodyPr/>
          <a:lstStyle/>
          <a:p>
            <a:r>
              <a:rPr lang="en-US" dirty="0"/>
              <a:t>NAIC Suitability in Annuity Transactions Model Regulation</a:t>
            </a:r>
          </a:p>
        </p:txBody>
      </p:sp>
      <p:sp>
        <p:nvSpPr>
          <p:cNvPr id="3" name="Content Placeholder 2">
            <a:extLst>
              <a:ext uri="{FF2B5EF4-FFF2-40B4-BE49-F238E27FC236}">
                <a16:creationId xmlns:a16="http://schemas.microsoft.com/office/drawing/2014/main" id="{7C912F5C-8E90-47A1-B84F-59D913F22AEF}"/>
              </a:ext>
            </a:extLst>
          </p:cNvPr>
          <p:cNvSpPr>
            <a:spLocks noGrp="1"/>
          </p:cNvSpPr>
          <p:nvPr>
            <p:ph idx="1"/>
          </p:nvPr>
        </p:nvSpPr>
        <p:spPr/>
        <p:txBody>
          <a:bodyPr/>
          <a:lstStyle/>
          <a:p>
            <a:pPr marL="0" indent="0">
              <a:buNone/>
            </a:pPr>
            <a:r>
              <a:rPr lang="en-US" dirty="0"/>
              <a:t>In recommending the purchase or exchange of an annuity, producers must act in the best interest of the consumer so that the insurance needs and financial objectives of the consumer at the time of the transaction are effectively addressed.  A producer has acted in the best interest of the consumer if they have satisfied specific care, disclosure, conflict of interest, and documentation obligations. </a:t>
            </a:r>
          </a:p>
          <a:p>
            <a:endParaRPr lang="en-US" dirty="0"/>
          </a:p>
        </p:txBody>
      </p:sp>
      <p:sp>
        <p:nvSpPr>
          <p:cNvPr id="4" name="Slide Number Placeholder 3">
            <a:extLst>
              <a:ext uri="{FF2B5EF4-FFF2-40B4-BE49-F238E27FC236}">
                <a16:creationId xmlns:a16="http://schemas.microsoft.com/office/drawing/2014/main" id="{AF3745CF-C7DF-4F69-80A3-86C6DE486B5A}"/>
              </a:ext>
            </a:extLst>
          </p:cNvPr>
          <p:cNvSpPr>
            <a:spLocks noGrp="1"/>
          </p:cNvSpPr>
          <p:nvPr>
            <p:ph type="sldNum" sz="quarter" idx="10"/>
          </p:nvPr>
        </p:nvSpPr>
        <p:spPr/>
        <p:txBody>
          <a:bodyPr/>
          <a:lstStyle/>
          <a:p>
            <a:fld id="{6DEEFC38-9F1D-F64B-A402-A9A479E8BA73}" type="slidenum">
              <a:rPr lang="en-US" smtClean="0"/>
              <a:pPr/>
              <a:t>95</a:t>
            </a:fld>
            <a:endParaRPr lang="en-US" dirty="0"/>
          </a:p>
        </p:txBody>
      </p:sp>
    </p:spTree>
    <p:extLst>
      <p:ext uri="{BB962C8B-B14F-4D97-AF65-F5344CB8AC3E}">
        <p14:creationId xmlns:p14="http://schemas.microsoft.com/office/powerpoint/2010/main" val="2755429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5F77E-288C-4F13-A380-3903CD7C00B0}"/>
              </a:ext>
            </a:extLst>
          </p:cNvPr>
          <p:cNvSpPr>
            <a:spLocks noGrp="1"/>
          </p:cNvSpPr>
          <p:nvPr>
            <p:ph type="title"/>
          </p:nvPr>
        </p:nvSpPr>
        <p:spPr/>
        <p:txBody>
          <a:bodyPr/>
          <a:lstStyle/>
          <a:p>
            <a:r>
              <a:rPr lang="en-US" dirty="0"/>
              <a:t>NAIC Suitability in Annuity Transactions Model Regulation</a:t>
            </a:r>
          </a:p>
        </p:txBody>
      </p:sp>
      <p:sp>
        <p:nvSpPr>
          <p:cNvPr id="3" name="Content Placeholder 2">
            <a:extLst>
              <a:ext uri="{FF2B5EF4-FFF2-40B4-BE49-F238E27FC236}">
                <a16:creationId xmlns:a16="http://schemas.microsoft.com/office/drawing/2014/main" id="{2B2B48F9-40C0-4E91-AE12-9433965276B4}"/>
              </a:ext>
            </a:extLst>
          </p:cNvPr>
          <p:cNvSpPr>
            <a:spLocks noGrp="1"/>
          </p:cNvSpPr>
          <p:nvPr>
            <p:ph idx="1"/>
          </p:nvPr>
        </p:nvSpPr>
        <p:spPr/>
        <p:txBody>
          <a:bodyPr/>
          <a:lstStyle/>
          <a:p>
            <a:r>
              <a:rPr lang="en-US" dirty="0"/>
              <a:t>To meet the care obligation, the producer must make reasonable efforts to obtain consumer profile information concerning:</a:t>
            </a:r>
          </a:p>
          <a:p>
            <a:pPr lvl="1"/>
            <a:endParaRPr lang="en-US" dirty="0"/>
          </a:p>
          <a:p>
            <a:pPr lvl="1"/>
            <a:r>
              <a:rPr lang="en-US" dirty="0"/>
              <a:t>The consumer’s financial situation, insurance needs and financial objectives</a:t>
            </a:r>
            <a:br>
              <a:rPr lang="en-US" dirty="0"/>
            </a:br>
            <a:endParaRPr lang="en-US" dirty="0"/>
          </a:p>
          <a:p>
            <a:pPr lvl="1"/>
            <a:r>
              <a:rPr lang="en-US" dirty="0"/>
              <a:t>The consumer’s tax status</a:t>
            </a:r>
            <a:br>
              <a:rPr lang="en-US" dirty="0"/>
            </a:br>
            <a:endParaRPr lang="en-US" dirty="0"/>
          </a:p>
          <a:p>
            <a:pPr lvl="1"/>
            <a:r>
              <a:rPr lang="en-US" dirty="0"/>
              <a:t>The consumer’s risk tolerance, and</a:t>
            </a:r>
            <a:br>
              <a:rPr lang="en-US" dirty="0"/>
            </a:br>
            <a:endParaRPr lang="en-US" dirty="0"/>
          </a:p>
          <a:p>
            <a:pPr lvl="1"/>
            <a:r>
              <a:rPr lang="en-US" dirty="0"/>
              <a:t>Any other information used or considered to be reasonable in making the recommendation to the consumer</a:t>
            </a:r>
          </a:p>
        </p:txBody>
      </p:sp>
      <p:sp>
        <p:nvSpPr>
          <p:cNvPr id="4" name="Slide Number Placeholder 3">
            <a:extLst>
              <a:ext uri="{FF2B5EF4-FFF2-40B4-BE49-F238E27FC236}">
                <a16:creationId xmlns:a16="http://schemas.microsoft.com/office/drawing/2014/main" id="{480A4C62-ADE0-45B5-9106-CD810B7A5AB1}"/>
              </a:ext>
            </a:extLst>
          </p:cNvPr>
          <p:cNvSpPr>
            <a:spLocks noGrp="1"/>
          </p:cNvSpPr>
          <p:nvPr>
            <p:ph type="sldNum" sz="quarter" idx="10"/>
          </p:nvPr>
        </p:nvSpPr>
        <p:spPr/>
        <p:txBody>
          <a:bodyPr/>
          <a:lstStyle/>
          <a:p>
            <a:fld id="{6DEEFC38-9F1D-F64B-A402-A9A479E8BA73}" type="slidenum">
              <a:rPr lang="en-US" smtClean="0"/>
              <a:pPr/>
              <a:t>96</a:t>
            </a:fld>
            <a:endParaRPr lang="en-US" dirty="0"/>
          </a:p>
        </p:txBody>
      </p:sp>
    </p:spTree>
    <p:extLst>
      <p:ext uri="{BB962C8B-B14F-4D97-AF65-F5344CB8AC3E}">
        <p14:creationId xmlns:p14="http://schemas.microsoft.com/office/powerpoint/2010/main" val="19110714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2C011-CB3C-46D2-BCFE-C232C4FDA1AD}"/>
              </a:ext>
            </a:extLst>
          </p:cNvPr>
          <p:cNvSpPr>
            <a:spLocks noGrp="1"/>
          </p:cNvSpPr>
          <p:nvPr>
            <p:ph type="title"/>
          </p:nvPr>
        </p:nvSpPr>
        <p:spPr/>
        <p:txBody>
          <a:bodyPr/>
          <a:lstStyle/>
          <a:p>
            <a:r>
              <a:rPr lang="en-US" dirty="0"/>
              <a:t>Consumer Profile Information Form</a:t>
            </a:r>
          </a:p>
        </p:txBody>
      </p:sp>
      <p:sp>
        <p:nvSpPr>
          <p:cNvPr id="3" name="Content Placeholder 2">
            <a:extLst>
              <a:ext uri="{FF2B5EF4-FFF2-40B4-BE49-F238E27FC236}">
                <a16:creationId xmlns:a16="http://schemas.microsoft.com/office/drawing/2014/main" id="{27FCA31C-1D4A-48B3-808B-F3223EFEE0DC}"/>
              </a:ext>
            </a:extLst>
          </p:cNvPr>
          <p:cNvSpPr>
            <a:spLocks noGrp="1"/>
          </p:cNvSpPr>
          <p:nvPr>
            <p:ph idx="1"/>
          </p:nvPr>
        </p:nvSpPr>
        <p:spPr/>
        <p:txBody>
          <a:bodyPr/>
          <a:lstStyle/>
          <a:p>
            <a:r>
              <a:rPr lang="en-US" dirty="0"/>
              <a:t>This form is </a:t>
            </a:r>
            <a:r>
              <a:rPr lang="en-US" dirty="0">
                <a:solidFill>
                  <a:schemeClr val="accent1"/>
                </a:solidFill>
              </a:rPr>
              <a:t>required to be completed</a:t>
            </a:r>
            <a:r>
              <a:rPr lang="en-US" dirty="0"/>
              <a:t> and signed by the applicant and must be submitted with the application before an annuity can be issued. </a:t>
            </a:r>
          </a:p>
        </p:txBody>
      </p:sp>
      <p:sp>
        <p:nvSpPr>
          <p:cNvPr id="5" name="Slide Number Placeholder 4">
            <a:extLst>
              <a:ext uri="{FF2B5EF4-FFF2-40B4-BE49-F238E27FC236}">
                <a16:creationId xmlns:a16="http://schemas.microsoft.com/office/drawing/2014/main" id="{63010ED6-4EA1-4B8A-B1E8-D7E22CB1D10A}"/>
              </a:ext>
            </a:extLst>
          </p:cNvPr>
          <p:cNvSpPr>
            <a:spLocks noGrp="1"/>
          </p:cNvSpPr>
          <p:nvPr>
            <p:ph type="sldNum" sz="quarter" idx="10"/>
          </p:nvPr>
        </p:nvSpPr>
        <p:spPr/>
        <p:txBody>
          <a:bodyPr/>
          <a:lstStyle/>
          <a:p>
            <a:fld id="{6DEEFC38-9F1D-F64B-A402-A9A479E8BA73}" type="slidenum">
              <a:rPr lang="en-US" smtClean="0"/>
              <a:pPr/>
              <a:t>97</a:t>
            </a:fld>
            <a:endParaRPr lang="en-US" dirty="0"/>
          </a:p>
        </p:txBody>
      </p:sp>
      <p:pic>
        <p:nvPicPr>
          <p:cNvPr id="7" name="Picture 8">
            <a:extLst>
              <a:ext uri="{FF2B5EF4-FFF2-40B4-BE49-F238E27FC236}">
                <a16:creationId xmlns:a16="http://schemas.microsoft.com/office/drawing/2014/main" id="{53145EF0-6B74-4D75-8AA5-3C3255238C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956" y="2426890"/>
            <a:ext cx="3216084" cy="1646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5FB26BB4-44FF-46CE-943F-05026C12804F}"/>
              </a:ext>
            </a:extLst>
          </p:cNvPr>
          <p:cNvPicPr>
            <a:picLocks noChangeAspect="1"/>
          </p:cNvPicPr>
          <p:nvPr/>
        </p:nvPicPr>
        <p:blipFill>
          <a:blip r:embed="rId3"/>
          <a:stretch>
            <a:fillRect/>
          </a:stretch>
        </p:blipFill>
        <p:spPr>
          <a:xfrm>
            <a:off x="3883730" y="1680693"/>
            <a:ext cx="2260913" cy="3070177"/>
          </a:xfrm>
          <a:prstGeom prst="rect">
            <a:avLst/>
          </a:prstGeom>
        </p:spPr>
      </p:pic>
      <p:pic>
        <p:nvPicPr>
          <p:cNvPr id="8" name="Picture 7">
            <a:extLst>
              <a:ext uri="{FF2B5EF4-FFF2-40B4-BE49-F238E27FC236}">
                <a16:creationId xmlns:a16="http://schemas.microsoft.com/office/drawing/2014/main" id="{1C5D3ECB-0F23-4ABA-A56E-D31B1B266C2A}"/>
              </a:ext>
            </a:extLst>
          </p:cNvPr>
          <p:cNvPicPr>
            <a:picLocks noChangeAspect="1"/>
          </p:cNvPicPr>
          <p:nvPr/>
        </p:nvPicPr>
        <p:blipFill>
          <a:blip r:embed="rId4"/>
          <a:stretch>
            <a:fillRect/>
          </a:stretch>
        </p:blipFill>
        <p:spPr>
          <a:xfrm>
            <a:off x="6279333" y="1691082"/>
            <a:ext cx="2260913" cy="3059787"/>
          </a:xfrm>
          <a:prstGeom prst="rect">
            <a:avLst/>
          </a:prstGeom>
        </p:spPr>
      </p:pic>
    </p:spTree>
    <p:extLst>
      <p:ext uri="{BB962C8B-B14F-4D97-AF65-F5344CB8AC3E}">
        <p14:creationId xmlns:p14="http://schemas.microsoft.com/office/powerpoint/2010/main" val="8601432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2C011-CB3C-46D2-BCFE-C232C4FDA1AD}"/>
              </a:ext>
            </a:extLst>
          </p:cNvPr>
          <p:cNvSpPr>
            <a:spLocks noGrp="1"/>
          </p:cNvSpPr>
          <p:nvPr>
            <p:ph type="title"/>
          </p:nvPr>
        </p:nvSpPr>
        <p:spPr/>
        <p:txBody>
          <a:bodyPr/>
          <a:lstStyle/>
          <a:p>
            <a:r>
              <a:rPr lang="en-US" dirty="0"/>
              <a:t>Consumer Profile Information Form</a:t>
            </a:r>
          </a:p>
        </p:txBody>
      </p:sp>
      <p:sp>
        <p:nvSpPr>
          <p:cNvPr id="3" name="Content Placeholder 2">
            <a:extLst>
              <a:ext uri="{FF2B5EF4-FFF2-40B4-BE49-F238E27FC236}">
                <a16:creationId xmlns:a16="http://schemas.microsoft.com/office/drawing/2014/main" id="{27FCA31C-1D4A-48B3-808B-F3223EFEE0DC}"/>
              </a:ext>
            </a:extLst>
          </p:cNvPr>
          <p:cNvSpPr>
            <a:spLocks noGrp="1"/>
          </p:cNvSpPr>
          <p:nvPr>
            <p:ph idx="1"/>
          </p:nvPr>
        </p:nvSpPr>
        <p:spPr/>
        <p:txBody>
          <a:bodyPr/>
          <a:lstStyle/>
          <a:p>
            <a:pPr marL="0" indent="0">
              <a:spcBef>
                <a:spcPts val="0"/>
              </a:spcBef>
              <a:buNone/>
            </a:pPr>
            <a:r>
              <a:rPr lang="en-US" dirty="0"/>
              <a:t>This optional additional page of the</a:t>
            </a:r>
          </a:p>
          <a:p>
            <a:pPr marL="0" indent="0">
              <a:spcBef>
                <a:spcPts val="0"/>
              </a:spcBef>
              <a:buNone/>
            </a:pPr>
            <a:r>
              <a:rPr lang="en-US" dirty="0"/>
              <a:t>Consumer Profile Information Form</a:t>
            </a:r>
          </a:p>
          <a:p>
            <a:pPr marL="0" indent="0">
              <a:spcBef>
                <a:spcPts val="0"/>
              </a:spcBef>
              <a:buNone/>
            </a:pPr>
            <a:r>
              <a:rPr lang="en-US" dirty="0"/>
              <a:t>must be signed by the client if they</a:t>
            </a:r>
          </a:p>
          <a:p>
            <a:pPr marL="0" indent="0">
              <a:spcBef>
                <a:spcPts val="0"/>
              </a:spcBef>
              <a:buNone/>
            </a:pPr>
            <a:r>
              <a:rPr lang="en-US" dirty="0"/>
              <a:t>decide not to provide some or all</a:t>
            </a:r>
          </a:p>
          <a:p>
            <a:pPr marL="0" indent="0">
              <a:spcBef>
                <a:spcPts val="0"/>
              </a:spcBef>
              <a:buNone/>
            </a:pPr>
            <a:r>
              <a:rPr lang="en-US" dirty="0"/>
              <a:t>the requested information, or if they</a:t>
            </a:r>
          </a:p>
          <a:p>
            <a:pPr marL="0" indent="0">
              <a:spcBef>
                <a:spcPts val="0"/>
              </a:spcBef>
              <a:buNone/>
            </a:pPr>
            <a:r>
              <a:rPr lang="en-US" dirty="0"/>
              <a:t>decide to purchase the annuity with-</a:t>
            </a:r>
          </a:p>
          <a:p>
            <a:pPr marL="0" indent="0">
              <a:spcBef>
                <a:spcPts val="0"/>
              </a:spcBef>
              <a:buNone/>
            </a:pPr>
            <a:r>
              <a:rPr lang="en-US" dirty="0"/>
              <a:t>out your recommendation.</a:t>
            </a:r>
          </a:p>
        </p:txBody>
      </p:sp>
      <p:sp>
        <p:nvSpPr>
          <p:cNvPr id="5" name="Slide Number Placeholder 4">
            <a:extLst>
              <a:ext uri="{FF2B5EF4-FFF2-40B4-BE49-F238E27FC236}">
                <a16:creationId xmlns:a16="http://schemas.microsoft.com/office/drawing/2014/main" id="{63010ED6-4EA1-4B8A-B1E8-D7E22CB1D10A}"/>
              </a:ext>
            </a:extLst>
          </p:cNvPr>
          <p:cNvSpPr>
            <a:spLocks noGrp="1"/>
          </p:cNvSpPr>
          <p:nvPr>
            <p:ph type="sldNum" sz="quarter" idx="10"/>
          </p:nvPr>
        </p:nvSpPr>
        <p:spPr/>
        <p:txBody>
          <a:bodyPr/>
          <a:lstStyle/>
          <a:p>
            <a:fld id="{6DEEFC38-9F1D-F64B-A402-A9A479E8BA73}" type="slidenum">
              <a:rPr lang="en-US" smtClean="0"/>
              <a:pPr/>
              <a:t>98</a:t>
            </a:fld>
            <a:endParaRPr lang="en-US" dirty="0"/>
          </a:p>
        </p:txBody>
      </p:sp>
      <p:pic>
        <p:nvPicPr>
          <p:cNvPr id="6" name="Picture 5">
            <a:extLst>
              <a:ext uri="{FF2B5EF4-FFF2-40B4-BE49-F238E27FC236}">
                <a16:creationId xmlns:a16="http://schemas.microsoft.com/office/drawing/2014/main" id="{7743486E-EBF2-4B5D-ABB1-242113070CA1}"/>
              </a:ext>
            </a:extLst>
          </p:cNvPr>
          <p:cNvPicPr>
            <a:picLocks noChangeAspect="1"/>
          </p:cNvPicPr>
          <p:nvPr/>
        </p:nvPicPr>
        <p:blipFill>
          <a:blip r:embed="rId2"/>
          <a:stretch>
            <a:fillRect/>
          </a:stretch>
        </p:blipFill>
        <p:spPr>
          <a:xfrm>
            <a:off x="5643287" y="929448"/>
            <a:ext cx="2875437" cy="3826450"/>
          </a:xfrm>
          <a:prstGeom prst="rect">
            <a:avLst/>
          </a:prstGeom>
        </p:spPr>
      </p:pic>
    </p:spTree>
    <p:extLst>
      <p:ext uri="{BB962C8B-B14F-4D97-AF65-F5344CB8AC3E}">
        <p14:creationId xmlns:p14="http://schemas.microsoft.com/office/powerpoint/2010/main" val="258743412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Placeholder 2">
            <a:extLst>
              <a:ext uri="{FF2B5EF4-FFF2-40B4-BE49-F238E27FC236}">
                <a16:creationId xmlns:a16="http://schemas.microsoft.com/office/drawing/2014/main" id="{62A06B99-57F7-4DA4-8668-AE79611D4DED}"/>
              </a:ext>
            </a:extLst>
          </p:cNvPr>
          <p:cNvSpPr>
            <a:spLocks noGrp="1"/>
          </p:cNvSpPr>
          <p:nvPr>
            <p:ph type="body" sz="quarter" idx="12"/>
          </p:nvPr>
        </p:nvSpPr>
        <p:spPr>
          <a:xfrm>
            <a:off x="1738312" y="1523999"/>
            <a:ext cx="5667375" cy="629365"/>
          </a:xfrm>
        </p:spPr>
        <p:txBody>
          <a:bodyPr/>
          <a:lstStyle/>
          <a:p>
            <a:pPr>
              <a:defRPr/>
            </a:pPr>
            <a:r>
              <a:rPr lang="en-US" sz="3600" dirty="0">
                <a:solidFill>
                  <a:srgbClr val="FFFFFF"/>
                </a:solidFill>
                <a:latin typeface="Arial" charset="0"/>
                <a:cs typeface="Arial" charset="0"/>
              </a:rPr>
              <a:t>Mutual of Omaha Individual Annuities</a:t>
            </a:r>
            <a:endParaRPr lang="en-US" altLang="en-US" dirty="0"/>
          </a:p>
        </p:txBody>
      </p:sp>
      <p:sp>
        <p:nvSpPr>
          <p:cNvPr id="20483" name="Text Placeholder 3">
            <a:extLst>
              <a:ext uri="{FF2B5EF4-FFF2-40B4-BE49-F238E27FC236}">
                <a16:creationId xmlns:a16="http://schemas.microsoft.com/office/drawing/2014/main" id="{43A56C56-1342-488C-AA7D-804FBBB87B8C}"/>
              </a:ext>
            </a:extLst>
          </p:cNvPr>
          <p:cNvSpPr>
            <a:spLocks noGrp="1"/>
          </p:cNvSpPr>
          <p:nvPr>
            <p:ph type="body" sz="quarter" idx="13"/>
          </p:nvPr>
        </p:nvSpPr>
        <p:spPr>
          <a:xfrm>
            <a:off x="1738311" y="2344341"/>
            <a:ext cx="5667375" cy="314325"/>
          </a:xfrm>
        </p:spPr>
        <p:txBody>
          <a:bodyPr/>
          <a:lstStyle/>
          <a:p>
            <a:r>
              <a:rPr lang="en-US" dirty="0"/>
              <a:t>Disclosure</a:t>
            </a:r>
            <a:endParaRPr lang="en-US" altLang="en-US" dirty="0"/>
          </a:p>
        </p:txBody>
      </p:sp>
    </p:spTree>
    <p:extLst>
      <p:ext uri="{BB962C8B-B14F-4D97-AF65-F5344CB8AC3E}">
        <p14:creationId xmlns:p14="http://schemas.microsoft.com/office/powerpoint/2010/main" val="5931506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8B61-DC6A-49E4-B871-4C6838EDBAB0}"/>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FA295231-BB14-4EF0-A51D-C00ECBE8CF45}"/>
              </a:ext>
            </a:extLst>
          </p:cNvPr>
          <p:cNvSpPr>
            <a:spLocks noGrp="1"/>
          </p:cNvSpPr>
          <p:nvPr>
            <p:ph idx="1"/>
          </p:nvPr>
        </p:nvSpPr>
        <p:spPr/>
        <p:txBody>
          <a:bodyPr/>
          <a:lstStyle/>
          <a:p>
            <a:pPr marL="0" indent="0">
              <a:buNone/>
            </a:pPr>
            <a:r>
              <a:rPr lang="en-US" dirty="0"/>
              <a:t>Consumers must be given a product disclosure about the specific annuity being offered for purchase.</a:t>
            </a:r>
          </a:p>
          <a:p>
            <a:pPr marL="0" indent="0">
              <a:buNone/>
            </a:pPr>
            <a:endParaRPr lang="en-US" dirty="0"/>
          </a:p>
          <a:p>
            <a:pPr marL="0" indent="0">
              <a:buNone/>
            </a:pPr>
            <a:r>
              <a:rPr lang="en-US" dirty="0"/>
              <a:t>Consumers must also be given a producer disclosure regarding the products and providers you are authorized to sell and how you will be compensated.</a:t>
            </a:r>
          </a:p>
          <a:p>
            <a:endParaRPr lang="en-US" dirty="0"/>
          </a:p>
          <a:p>
            <a:pPr marL="0" indent="0">
              <a:buNone/>
            </a:pPr>
            <a:r>
              <a:rPr lang="en-US" dirty="0"/>
              <a:t>These disclosures review important points that the client needs to consider before purchasing the annuity. </a:t>
            </a:r>
          </a:p>
          <a:p>
            <a:endParaRPr lang="en-US" dirty="0"/>
          </a:p>
        </p:txBody>
      </p:sp>
      <p:sp>
        <p:nvSpPr>
          <p:cNvPr id="4" name="Slide Number Placeholder 3">
            <a:extLst>
              <a:ext uri="{FF2B5EF4-FFF2-40B4-BE49-F238E27FC236}">
                <a16:creationId xmlns:a16="http://schemas.microsoft.com/office/drawing/2014/main" id="{0D0AE8FD-BACC-4973-82D1-C010BB55FC57}"/>
              </a:ext>
            </a:extLst>
          </p:cNvPr>
          <p:cNvSpPr>
            <a:spLocks noGrp="1"/>
          </p:cNvSpPr>
          <p:nvPr>
            <p:ph type="sldNum" sz="quarter" idx="10"/>
          </p:nvPr>
        </p:nvSpPr>
        <p:spPr/>
        <p:txBody>
          <a:bodyPr/>
          <a:lstStyle/>
          <a:p>
            <a:fld id="{6DEEFC38-9F1D-F64B-A402-A9A479E8BA73}" type="slidenum">
              <a:rPr lang="en-US" smtClean="0"/>
              <a:pPr/>
              <a:t>100</a:t>
            </a:fld>
            <a:endParaRPr lang="en-US" dirty="0"/>
          </a:p>
        </p:txBody>
      </p:sp>
    </p:spTree>
    <p:extLst>
      <p:ext uri="{BB962C8B-B14F-4D97-AF65-F5344CB8AC3E}">
        <p14:creationId xmlns:p14="http://schemas.microsoft.com/office/powerpoint/2010/main" val="20906786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8B61-DC6A-49E4-B871-4C6838EDBAB0}"/>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FA295231-BB14-4EF0-A51D-C00ECBE8CF45}"/>
              </a:ext>
            </a:extLst>
          </p:cNvPr>
          <p:cNvSpPr>
            <a:spLocks noGrp="1"/>
          </p:cNvSpPr>
          <p:nvPr>
            <p:ph idx="1"/>
          </p:nvPr>
        </p:nvSpPr>
        <p:spPr/>
        <p:txBody>
          <a:bodyPr/>
          <a:lstStyle/>
          <a:p>
            <a:r>
              <a:rPr lang="en-US" dirty="0"/>
              <a:t>Some of the topics the product disclosure will cover include:</a:t>
            </a:r>
          </a:p>
          <a:p>
            <a:pPr lvl="1"/>
            <a:r>
              <a:rPr lang="en-US" sz="1600" dirty="0"/>
              <a:t>Type of annuity</a:t>
            </a:r>
          </a:p>
          <a:p>
            <a:pPr lvl="1"/>
            <a:r>
              <a:rPr lang="en-US" sz="1600" dirty="0"/>
              <a:t>Benefits</a:t>
            </a:r>
          </a:p>
          <a:p>
            <a:pPr lvl="1"/>
            <a:r>
              <a:rPr lang="en-US" sz="1600" dirty="0"/>
              <a:t>Annuity starting date</a:t>
            </a:r>
          </a:p>
          <a:p>
            <a:pPr lvl="1"/>
            <a:r>
              <a:rPr lang="en-US" sz="1600" dirty="0"/>
              <a:t>Fees, expenses and other charges</a:t>
            </a:r>
          </a:p>
          <a:p>
            <a:pPr lvl="1"/>
            <a:r>
              <a:rPr lang="en-US" sz="1600" dirty="0"/>
              <a:t>Withdrawal charges, if applicable</a:t>
            </a:r>
          </a:p>
          <a:p>
            <a:pPr lvl="1"/>
            <a:r>
              <a:rPr lang="en-US" sz="1600" dirty="0"/>
              <a:t>Taxes</a:t>
            </a:r>
          </a:p>
          <a:p>
            <a:pPr lvl="1"/>
            <a:r>
              <a:rPr lang="en-US" sz="1600" dirty="0"/>
              <a:t>Miscellaneous information</a:t>
            </a:r>
          </a:p>
        </p:txBody>
      </p:sp>
      <p:sp>
        <p:nvSpPr>
          <p:cNvPr id="4" name="Slide Number Placeholder 3">
            <a:extLst>
              <a:ext uri="{FF2B5EF4-FFF2-40B4-BE49-F238E27FC236}">
                <a16:creationId xmlns:a16="http://schemas.microsoft.com/office/drawing/2014/main" id="{0D0AE8FD-BACC-4973-82D1-C010BB55FC57}"/>
              </a:ext>
            </a:extLst>
          </p:cNvPr>
          <p:cNvSpPr>
            <a:spLocks noGrp="1"/>
          </p:cNvSpPr>
          <p:nvPr>
            <p:ph type="sldNum" sz="quarter" idx="10"/>
          </p:nvPr>
        </p:nvSpPr>
        <p:spPr/>
        <p:txBody>
          <a:bodyPr/>
          <a:lstStyle/>
          <a:p>
            <a:fld id="{6DEEFC38-9F1D-F64B-A402-A9A479E8BA73}" type="slidenum">
              <a:rPr lang="en-US" smtClean="0"/>
              <a:pPr/>
              <a:t>101</a:t>
            </a:fld>
            <a:endParaRPr lang="en-US" dirty="0"/>
          </a:p>
        </p:txBody>
      </p:sp>
    </p:spTree>
    <p:extLst>
      <p:ext uri="{BB962C8B-B14F-4D97-AF65-F5344CB8AC3E}">
        <p14:creationId xmlns:p14="http://schemas.microsoft.com/office/powerpoint/2010/main" val="24470178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8B61-DC6A-49E4-B871-4C6838EDBAB0}"/>
              </a:ext>
            </a:extLst>
          </p:cNvPr>
          <p:cNvSpPr>
            <a:spLocks noGrp="1"/>
          </p:cNvSpPr>
          <p:nvPr>
            <p:ph type="title"/>
          </p:nvPr>
        </p:nvSpPr>
        <p:spPr/>
        <p:txBody>
          <a:bodyPr/>
          <a:lstStyle/>
          <a:p>
            <a:r>
              <a:rPr lang="en-US" dirty="0"/>
              <a:t>Disclosures</a:t>
            </a:r>
          </a:p>
        </p:txBody>
      </p:sp>
      <p:sp>
        <p:nvSpPr>
          <p:cNvPr id="5" name="Content Placeholder 4">
            <a:extLst>
              <a:ext uri="{FF2B5EF4-FFF2-40B4-BE49-F238E27FC236}">
                <a16:creationId xmlns:a16="http://schemas.microsoft.com/office/drawing/2014/main" id="{3FB8831E-0BA7-46EE-A683-F685EA32B37E}"/>
              </a:ext>
            </a:extLst>
          </p:cNvPr>
          <p:cNvSpPr>
            <a:spLocks noGrp="1"/>
          </p:cNvSpPr>
          <p:nvPr>
            <p:ph idx="1"/>
          </p:nvPr>
        </p:nvSpPr>
        <p:spPr>
          <a:xfrm>
            <a:off x="379927" y="1052623"/>
            <a:ext cx="8243078" cy="3580100"/>
          </a:xfrm>
        </p:spPr>
        <p:txBody>
          <a:bodyPr/>
          <a:lstStyle/>
          <a:p>
            <a:pPr marL="0" indent="0">
              <a:spcBef>
                <a:spcPts val="300"/>
              </a:spcBef>
              <a:buNone/>
            </a:pPr>
            <a:r>
              <a:rPr lang="en-US" dirty="0"/>
              <a:t>The appropriate product</a:t>
            </a:r>
          </a:p>
          <a:p>
            <a:pPr marL="0" indent="0">
              <a:spcBef>
                <a:spcPts val="300"/>
              </a:spcBef>
              <a:buNone/>
            </a:pPr>
            <a:r>
              <a:rPr lang="en-US" dirty="0"/>
              <a:t>disclosure forms </a:t>
            </a:r>
            <a:r>
              <a:rPr lang="en-US" dirty="0">
                <a:solidFill>
                  <a:schemeClr val="accent1"/>
                </a:solidFill>
              </a:rPr>
              <a:t>must</a:t>
            </a:r>
          </a:p>
          <a:p>
            <a:pPr marL="0" indent="0">
              <a:spcBef>
                <a:spcPts val="300"/>
              </a:spcBef>
              <a:buNone/>
            </a:pPr>
            <a:r>
              <a:rPr lang="en-US" dirty="0">
                <a:solidFill>
                  <a:schemeClr val="accent1"/>
                </a:solidFill>
              </a:rPr>
              <a:t>be provided </a:t>
            </a:r>
            <a:r>
              <a:rPr lang="en-US" dirty="0"/>
              <a:t>to the</a:t>
            </a:r>
          </a:p>
          <a:p>
            <a:pPr marL="0" indent="0">
              <a:spcBef>
                <a:spcPts val="300"/>
              </a:spcBef>
              <a:buNone/>
            </a:pPr>
            <a:r>
              <a:rPr lang="en-US" dirty="0"/>
              <a:t>consumer. They must be</a:t>
            </a:r>
          </a:p>
          <a:p>
            <a:pPr marL="0" indent="0">
              <a:spcBef>
                <a:spcPts val="300"/>
              </a:spcBef>
              <a:buNone/>
            </a:pPr>
            <a:r>
              <a:rPr lang="en-US" dirty="0"/>
              <a:t>completed and signed. </a:t>
            </a:r>
          </a:p>
          <a:p>
            <a:pPr marL="0" indent="0">
              <a:spcBef>
                <a:spcPts val="300"/>
              </a:spcBef>
              <a:buNone/>
            </a:pPr>
            <a:r>
              <a:rPr lang="en-US" dirty="0"/>
              <a:t>An example is provided</a:t>
            </a:r>
          </a:p>
          <a:p>
            <a:pPr marL="0" indent="0">
              <a:spcBef>
                <a:spcPts val="300"/>
              </a:spcBef>
              <a:buNone/>
            </a:pPr>
            <a:r>
              <a:rPr lang="en-US" dirty="0"/>
              <a:t>here.</a:t>
            </a:r>
          </a:p>
        </p:txBody>
      </p:sp>
      <p:sp>
        <p:nvSpPr>
          <p:cNvPr id="4" name="Slide Number Placeholder 3">
            <a:extLst>
              <a:ext uri="{FF2B5EF4-FFF2-40B4-BE49-F238E27FC236}">
                <a16:creationId xmlns:a16="http://schemas.microsoft.com/office/drawing/2014/main" id="{0D0AE8FD-BACC-4973-82D1-C010BB55FC57}"/>
              </a:ext>
            </a:extLst>
          </p:cNvPr>
          <p:cNvSpPr>
            <a:spLocks noGrp="1"/>
          </p:cNvSpPr>
          <p:nvPr>
            <p:ph type="sldNum" sz="quarter" idx="10"/>
          </p:nvPr>
        </p:nvSpPr>
        <p:spPr/>
        <p:txBody>
          <a:bodyPr/>
          <a:lstStyle/>
          <a:p>
            <a:fld id="{6DEEFC38-9F1D-F64B-A402-A9A479E8BA73}" type="slidenum">
              <a:rPr lang="en-US" smtClean="0"/>
              <a:pPr/>
              <a:t>102</a:t>
            </a:fld>
            <a:endParaRPr lang="en-US" dirty="0"/>
          </a:p>
        </p:txBody>
      </p:sp>
      <p:graphicFrame>
        <p:nvGraphicFramePr>
          <p:cNvPr id="7" name="Object 2">
            <a:extLst>
              <a:ext uri="{FF2B5EF4-FFF2-40B4-BE49-F238E27FC236}">
                <a16:creationId xmlns:a16="http://schemas.microsoft.com/office/drawing/2014/main" id="{E5B16318-9E77-4DCB-9591-AA886AB6CEE4}"/>
              </a:ext>
            </a:extLst>
          </p:cNvPr>
          <p:cNvGraphicFramePr>
            <a:graphicFrameLocks noChangeAspect="1"/>
          </p:cNvGraphicFramePr>
          <p:nvPr>
            <p:extLst>
              <p:ext uri="{D42A27DB-BD31-4B8C-83A1-F6EECF244321}">
                <p14:modId xmlns:p14="http://schemas.microsoft.com/office/powerpoint/2010/main" val="324568309"/>
              </p:ext>
            </p:extLst>
          </p:nvPr>
        </p:nvGraphicFramePr>
        <p:xfrm>
          <a:off x="3391555" y="1052623"/>
          <a:ext cx="2560738" cy="3472499"/>
        </p:xfrm>
        <a:graphic>
          <a:graphicData uri="http://schemas.openxmlformats.org/presentationml/2006/ole">
            <mc:AlternateContent xmlns:mc="http://schemas.openxmlformats.org/markup-compatibility/2006">
              <mc:Choice xmlns:v="urn:schemas-microsoft-com:vml" Requires="v">
                <p:oleObj name="Bitmap Image" r:id="rId2" imgW="4172532" imgH="5657143" progId="PBrush">
                  <p:embed/>
                </p:oleObj>
              </mc:Choice>
              <mc:Fallback>
                <p:oleObj name="Bitmap Image" r:id="rId2" imgW="4172532" imgH="5657143" progId="PBrush">
                  <p:embed/>
                  <p:pic>
                    <p:nvPicPr>
                      <p:cNvPr id="152579" name="Object 2">
                        <a:extLst>
                          <a:ext uri="{FF2B5EF4-FFF2-40B4-BE49-F238E27FC236}">
                            <a16:creationId xmlns:a16="http://schemas.microsoft.com/office/drawing/2014/main" id="{E0F7B4AE-087A-4B7D-9096-6C3F6A09D06D}"/>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1555" y="1052623"/>
                        <a:ext cx="2560738" cy="3472499"/>
                      </a:xfrm>
                      <a:prstGeom prst="rect">
                        <a:avLst/>
                      </a:prstGeom>
                      <a:noFill/>
                      <a:ln>
                        <a:noFill/>
                      </a:ln>
                    </p:spPr>
                  </p:pic>
                </p:oleObj>
              </mc:Fallback>
            </mc:AlternateContent>
          </a:graphicData>
        </a:graphic>
      </p:graphicFrame>
      <p:graphicFrame>
        <p:nvGraphicFramePr>
          <p:cNvPr id="8" name="Object 3">
            <a:extLst>
              <a:ext uri="{FF2B5EF4-FFF2-40B4-BE49-F238E27FC236}">
                <a16:creationId xmlns:a16="http://schemas.microsoft.com/office/drawing/2014/main" id="{F08BC657-ECBB-4F9D-9A2A-896948B5C547}"/>
              </a:ext>
            </a:extLst>
          </p:cNvPr>
          <p:cNvGraphicFramePr>
            <a:graphicFrameLocks noChangeAspect="1"/>
          </p:cNvGraphicFramePr>
          <p:nvPr>
            <p:extLst>
              <p:ext uri="{D42A27DB-BD31-4B8C-83A1-F6EECF244321}">
                <p14:modId xmlns:p14="http://schemas.microsoft.com/office/powerpoint/2010/main" val="1764088603"/>
              </p:ext>
            </p:extLst>
          </p:nvPr>
        </p:nvGraphicFramePr>
        <p:xfrm>
          <a:off x="6033753" y="1011965"/>
          <a:ext cx="2860464" cy="3620758"/>
        </p:xfrm>
        <a:graphic>
          <a:graphicData uri="http://schemas.openxmlformats.org/presentationml/2006/ole">
            <mc:AlternateContent xmlns:mc="http://schemas.openxmlformats.org/markup-compatibility/2006">
              <mc:Choice xmlns:v="urn:schemas-microsoft-com:vml" Requires="v">
                <p:oleObj name="Bitmap Image" r:id="rId4" imgW="4401164" imgH="5714286" progId="PBrush">
                  <p:embed/>
                </p:oleObj>
              </mc:Choice>
              <mc:Fallback>
                <p:oleObj name="Bitmap Image" r:id="rId4" imgW="4401164" imgH="5714286" progId="PBrush">
                  <p:embed/>
                  <p:pic>
                    <p:nvPicPr>
                      <p:cNvPr id="152581" name="Object 3">
                        <a:extLst>
                          <a:ext uri="{FF2B5EF4-FFF2-40B4-BE49-F238E27FC236}">
                            <a16:creationId xmlns:a16="http://schemas.microsoft.com/office/drawing/2014/main" id="{3DB0A548-5A62-4733-8FFF-1ABCDCD422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3753" y="1011965"/>
                        <a:ext cx="2860464" cy="362075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93647943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8B61-DC6A-49E4-B871-4C6838EDBAB0}"/>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FA295231-BB14-4EF0-A51D-C00ECBE8CF45}"/>
              </a:ext>
            </a:extLst>
          </p:cNvPr>
          <p:cNvSpPr>
            <a:spLocks noGrp="1"/>
          </p:cNvSpPr>
          <p:nvPr>
            <p:ph idx="1"/>
          </p:nvPr>
        </p:nvSpPr>
        <p:spPr/>
        <p:txBody>
          <a:bodyPr/>
          <a:lstStyle/>
          <a:p>
            <a:r>
              <a:rPr lang="en-US" dirty="0"/>
              <a:t>Some of the topics the producer disclosure will cover include:</a:t>
            </a:r>
          </a:p>
          <a:p>
            <a:pPr lvl="1"/>
            <a:r>
              <a:rPr lang="en-US" sz="1600" dirty="0"/>
              <a:t>Your business / contact information</a:t>
            </a:r>
          </a:p>
          <a:p>
            <a:pPr lvl="1"/>
            <a:r>
              <a:rPr lang="en-US" sz="1600" dirty="0"/>
              <a:t>Types of products you are licensed to sell</a:t>
            </a:r>
          </a:p>
          <a:p>
            <a:pPr lvl="1"/>
            <a:r>
              <a:rPr lang="en-US" sz="1600" dirty="0"/>
              <a:t>The number of companies whose annuities you are authorized to sell</a:t>
            </a:r>
          </a:p>
          <a:p>
            <a:pPr lvl="1"/>
            <a:r>
              <a:rPr lang="en-US" sz="1600" dirty="0"/>
              <a:t>How you are paid for your work</a:t>
            </a:r>
          </a:p>
        </p:txBody>
      </p:sp>
      <p:sp>
        <p:nvSpPr>
          <p:cNvPr id="4" name="Slide Number Placeholder 3">
            <a:extLst>
              <a:ext uri="{FF2B5EF4-FFF2-40B4-BE49-F238E27FC236}">
                <a16:creationId xmlns:a16="http://schemas.microsoft.com/office/drawing/2014/main" id="{0D0AE8FD-BACC-4973-82D1-C010BB55FC57}"/>
              </a:ext>
            </a:extLst>
          </p:cNvPr>
          <p:cNvSpPr>
            <a:spLocks noGrp="1"/>
          </p:cNvSpPr>
          <p:nvPr>
            <p:ph type="sldNum" sz="quarter" idx="10"/>
          </p:nvPr>
        </p:nvSpPr>
        <p:spPr/>
        <p:txBody>
          <a:bodyPr/>
          <a:lstStyle/>
          <a:p>
            <a:fld id="{6DEEFC38-9F1D-F64B-A402-A9A479E8BA73}" type="slidenum">
              <a:rPr lang="en-US" smtClean="0"/>
              <a:pPr/>
              <a:t>103</a:t>
            </a:fld>
            <a:endParaRPr lang="en-US" dirty="0"/>
          </a:p>
        </p:txBody>
      </p:sp>
    </p:spTree>
    <p:extLst>
      <p:ext uri="{BB962C8B-B14F-4D97-AF65-F5344CB8AC3E}">
        <p14:creationId xmlns:p14="http://schemas.microsoft.com/office/powerpoint/2010/main" val="14807684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8B61-DC6A-49E4-B871-4C6838EDBAB0}"/>
              </a:ext>
            </a:extLst>
          </p:cNvPr>
          <p:cNvSpPr>
            <a:spLocks noGrp="1"/>
          </p:cNvSpPr>
          <p:nvPr>
            <p:ph type="title"/>
          </p:nvPr>
        </p:nvSpPr>
        <p:spPr/>
        <p:txBody>
          <a:bodyPr/>
          <a:lstStyle/>
          <a:p>
            <a:r>
              <a:rPr lang="en-US" dirty="0"/>
              <a:t>Disclosures</a:t>
            </a:r>
          </a:p>
        </p:txBody>
      </p:sp>
      <p:sp>
        <p:nvSpPr>
          <p:cNvPr id="5" name="Content Placeholder 4">
            <a:extLst>
              <a:ext uri="{FF2B5EF4-FFF2-40B4-BE49-F238E27FC236}">
                <a16:creationId xmlns:a16="http://schemas.microsoft.com/office/drawing/2014/main" id="{3FB8831E-0BA7-46EE-A683-F685EA32B37E}"/>
              </a:ext>
            </a:extLst>
          </p:cNvPr>
          <p:cNvSpPr>
            <a:spLocks noGrp="1"/>
          </p:cNvSpPr>
          <p:nvPr>
            <p:ph idx="1"/>
          </p:nvPr>
        </p:nvSpPr>
        <p:spPr/>
        <p:txBody>
          <a:bodyPr/>
          <a:lstStyle/>
          <a:p>
            <a:pPr marL="0" indent="0">
              <a:spcBef>
                <a:spcPts val="300"/>
              </a:spcBef>
              <a:buNone/>
            </a:pPr>
            <a:r>
              <a:rPr lang="en-US" dirty="0"/>
              <a:t>The producer disclosure form</a:t>
            </a:r>
          </a:p>
          <a:p>
            <a:pPr marL="0" indent="0">
              <a:spcBef>
                <a:spcPts val="300"/>
              </a:spcBef>
              <a:buNone/>
            </a:pPr>
            <a:r>
              <a:rPr lang="en-US" dirty="0">
                <a:solidFill>
                  <a:schemeClr val="accent1"/>
                </a:solidFill>
              </a:rPr>
              <a:t>must be filled out and provided </a:t>
            </a:r>
          </a:p>
          <a:p>
            <a:pPr marL="0" indent="0">
              <a:spcBef>
                <a:spcPts val="300"/>
              </a:spcBef>
              <a:buNone/>
            </a:pPr>
            <a:r>
              <a:rPr lang="en-US" dirty="0"/>
              <a:t>to the consumer, and they</a:t>
            </a:r>
          </a:p>
          <a:p>
            <a:pPr marL="0" indent="0">
              <a:spcBef>
                <a:spcPts val="300"/>
              </a:spcBef>
              <a:buNone/>
            </a:pPr>
            <a:r>
              <a:rPr lang="en-US" dirty="0">
                <a:solidFill>
                  <a:schemeClr val="accent1"/>
                </a:solidFill>
              </a:rPr>
              <a:t>must sign it. </a:t>
            </a:r>
          </a:p>
          <a:p>
            <a:endParaRPr lang="en-US" dirty="0"/>
          </a:p>
        </p:txBody>
      </p:sp>
      <p:sp>
        <p:nvSpPr>
          <p:cNvPr id="4" name="Slide Number Placeholder 3">
            <a:extLst>
              <a:ext uri="{FF2B5EF4-FFF2-40B4-BE49-F238E27FC236}">
                <a16:creationId xmlns:a16="http://schemas.microsoft.com/office/drawing/2014/main" id="{0D0AE8FD-BACC-4973-82D1-C010BB55FC57}"/>
              </a:ext>
            </a:extLst>
          </p:cNvPr>
          <p:cNvSpPr>
            <a:spLocks noGrp="1"/>
          </p:cNvSpPr>
          <p:nvPr>
            <p:ph type="sldNum" sz="quarter" idx="10"/>
          </p:nvPr>
        </p:nvSpPr>
        <p:spPr/>
        <p:txBody>
          <a:bodyPr/>
          <a:lstStyle/>
          <a:p>
            <a:fld id="{6DEEFC38-9F1D-F64B-A402-A9A479E8BA73}" type="slidenum">
              <a:rPr lang="en-US" smtClean="0"/>
              <a:pPr/>
              <a:t>104</a:t>
            </a:fld>
            <a:endParaRPr lang="en-US" dirty="0"/>
          </a:p>
        </p:txBody>
      </p:sp>
      <p:pic>
        <p:nvPicPr>
          <p:cNvPr id="6" name="Picture 5">
            <a:extLst>
              <a:ext uri="{FF2B5EF4-FFF2-40B4-BE49-F238E27FC236}">
                <a16:creationId xmlns:a16="http://schemas.microsoft.com/office/drawing/2014/main" id="{2D819AD4-D240-4525-8317-0FF91804F242}"/>
              </a:ext>
            </a:extLst>
          </p:cNvPr>
          <p:cNvPicPr>
            <a:picLocks noChangeAspect="1"/>
          </p:cNvPicPr>
          <p:nvPr/>
        </p:nvPicPr>
        <p:blipFill>
          <a:blip r:embed="rId2"/>
          <a:stretch>
            <a:fillRect/>
          </a:stretch>
        </p:blipFill>
        <p:spPr>
          <a:xfrm>
            <a:off x="5518597" y="890901"/>
            <a:ext cx="2743522" cy="3791995"/>
          </a:xfrm>
          <a:prstGeom prst="rect">
            <a:avLst/>
          </a:prstGeom>
        </p:spPr>
      </p:pic>
    </p:spTree>
    <p:extLst>
      <p:ext uri="{BB962C8B-B14F-4D97-AF65-F5344CB8AC3E}">
        <p14:creationId xmlns:p14="http://schemas.microsoft.com/office/powerpoint/2010/main" val="395635030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8B61-DC6A-49E4-B871-4C6838EDBAB0}"/>
              </a:ext>
            </a:extLst>
          </p:cNvPr>
          <p:cNvSpPr>
            <a:spLocks noGrp="1"/>
          </p:cNvSpPr>
          <p:nvPr>
            <p:ph type="title"/>
          </p:nvPr>
        </p:nvSpPr>
        <p:spPr/>
        <p:txBody>
          <a:bodyPr/>
          <a:lstStyle/>
          <a:p>
            <a:r>
              <a:rPr lang="en-US" dirty="0"/>
              <a:t>Disclosure</a:t>
            </a:r>
          </a:p>
        </p:txBody>
      </p:sp>
      <p:sp>
        <p:nvSpPr>
          <p:cNvPr id="3" name="Content Placeholder 2">
            <a:extLst>
              <a:ext uri="{FF2B5EF4-FFF2-40B4-BE49-F238E27FC236}">
                <a16:creationId xmlns:a16="http://schemas.microsoft.com/office/drawing/2014/main" id="{FA295231-BB14-4EF0-A51D-C00ECBE8CF45}"/>
              </a:ext>
            </a:extLst>
          </p:cNvPr>
          <p:cNvSpPr>
            <a:spLocks noGrp="1"/>
          </p:cNvSpPr>
          <p:nvPr>
            <p:ph idx="1"/>
          </p:nvPr>
        </p:nvSpPr>
        <p:spPr/>
        <p:txBody>
          <a:bodyPr/>
          <a:lstStyle/>
          <a:p>
            <a:pPr marL="0" indent="0">
              <a:buNone/>
            </a:pPr>
            <a:r>
              <a:rPr lang="en-US" dirty="0"/>
              <a:t>As you make a recommendation for an annuity to a client, it is important that you have reasonable grounds that the recommendation is suitable for the client based on the facts disclosed by the client. </a:t>
            </a:r>
          </a:p>
          <a:p>
            <a:endParaRPr lang="en-US" dirty="0"/>
          </a:p>
        </p:txBody>
      </p:sp>
      <p:sp>
        <p:nvSpPr>
          <p:cNvPr id="4" name="Slide Number Placeholder 3">
            <a:extLst>
              <a:ext uri="{FF2B5EF4-FFF2-40B4-BE49-F238E27FC236}">
                <a16:creationId xmlns:a16="http://schemas.microsoft.com/office/drawing/2014/main" id="{0D0AE8FD-BACC-4973-82D1-C010BB55FC57}"/>
              </a:ext>
            </a:extLst>
          </p:cNvPr>
          <p:cNvSpPr>
            <a:spLocks noGrp="1"/>
          </p:cNvSpPr>
          <p:nvPr>
            <p:ph type="sldNum" sz="quarter" idx="10"/>
          </p:nvPr>
        </p:nvSpPr>
        <p:spPr/>
        <p:txBody>
          <a:bodyPr/>
          <a:lstStyle/>
          <a:p>
            <a:fld id="{6DEEFC38-9F1D-F64B-A402-A9A479E8BA73}" type="slidenum">
              <a:rPr lang="en-US" smtClean="0"/>
              <a:pPr/>
              <a:t>105</a:t>
            </a:fld>
            <a:endParaRPr lang="en-US" dirty="0"/>
          </a:p>
        </p:txBody>
      </p:sp>
    </p:spTree>
    <p:extLst>
      <p:ext uri="{BB962C8B-B14F-4D97-AF65-F5344CB8AC3E}">
        <p14:creationId xmlns:p14="http://schemas.microsoft.com/office/powerpoint/2010/main" val="38545769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Placeholder 2">
            <a:extLst>
              <a:ext uri="{FF2B5EF4-FFF2-40B4-BE49-F238E27FC236}">
                <a16:creationId xmlns:a16="http://schemas.microsoft.com/office/drawing/2014/main" id="{62A06B99-57F7-4DA4-8668-AE79611D4DED}"/>
              </a:ext>
            </a:extLst>
          </p:cNvPr>
          <p:cNvSpPr>
            <a:spLocks noGrp="1"/>
          </p:cNvSpPr>
          <p:nvPr>
            <p:ph type="body" sz="quarter" idx="12"/>
          </p:nvPr>
        </p:nvSpPr>
        <p:spPr>
          <a:xfrm>
            <a:off x="1738312" y="1523999"/>
            <a:ext cx="5667375" cy="629365"/>
          </a:xfrm>
        </p:spPr>
        <p:txBody>
          <a:bodyPr/>
          <a:lstStyle/>
          <a:p>
            <a:pPr>
              <a:defRPr/>
            </a:pPr>
            <a:r>
              <a:rPr lang="en-US" sz="3600" dirty="0">
                <a:solidFill>
                  <a:srgbClr val="FFFFFF"/>
                </a:solidFill>
                <a:latin typeface="Arial" charset="0"/>
                <a:cs typeface="Arial" charset="0"/>
              </a:rPr>
              <a:t>Mutual of Omaha Individual Annuities</a:t>
            </a:r>
            <a:endParaRPr lang="en-US" altLang="en-US" dirty="0"/>
          </a:p>
        </p:txBody>
      </p:sp>
      <p:sp>
        <p:nvSpPr>
          <p:cNvPr id="20483" name="Text Placeholder 3">
            <a:extLst>
              <a:ext uri="{FF2B5EF4-FFF2-40B4-BE49-F238E27FC236}">
                <a16:creationId xmlns:a16="http://schemas.microsoft.com/office/drawing/2014/main" id="{43A56C56-1342-488C-AA7D-804FBBB87B8C}"/>
              </a:ext>
            </a:extLst>
          </p:cNvPr>
          <p:cNvSpPr>
            <a:spLocks noGrp="1"/>
          </p:cNvSpPr>
          <p:nvPr>
            <p:ph type="body" sz="quarter" idx="13"/>
          </p:nvPr>
        </p:nvSpPr>
        <p:spPr>
          <a:xfrm>
            <a:off x="1738311" y="2344341"/>
            <a:ext cx="5667375" cy="314325"/>
          </a:xfrm>
        </p:spPr>
        <p:txBody>
          <a:bodyPr/>
          <a:lstStyle/>
          <a:p>
            <a:r>
              <a:rPr lang="en-US" dirty="0"/>
              <a:t>Replacements</a:t>
            </a:r>
            <a:endParaRPr lang="en-US" altLang="en-US" dirty="0"/>
          </a:p>
        </p:txBody>
      </p:sp>
    </p:spTree>
    <p:extLst>
      <p:ext uri="{BB962C8B-B14F-4D97-AF65-F5344CB8AC3E}">
        <p14:creationId xmlns:p14="http://schemas.microsoft.com/office/powerpoint/2010/main" val="29086458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D7AC-4F2D-4850-93B6-C470D12419E8}"/>
              </a:ext>
            </a:extLst>
          </p:cNvPr>
          <p:cNvSpPr>
            <a:spLocks noGrp="1"/>
          </p:cNvSpPr>
          <p:nvPr>
            <p:ph type="title"/>
          </p:nvPr>
        </p:nvSpPr>
        <p:spPr/>
        <p:txBody>
          <a:bodyPr/>
          <a:lstStyle/>
          <a:p>
            <a:r>
              <a:rPr lang="en-US" dirty="0"/>
              <a:t>Replacements</a:t>
            </a:r>
          </a:p>
        </p:txBody>
      </p:sp>
      <p:sp>
        <p:nvSpPr>
          <p:cNvPr id="3" name="Content Placeholder 2">
            <a:extLst>
              <a:ext uri="{FF2B5EF4-FFF2-40B4-BE49-F238E27FC236}">
                <a16:creationId xmlns:a16="http://schemas.microsoft.com/office/drawing/2014/main" id="{A1CB8B21-2AF7-4F28-B8EA-C8804C901F03}"/>
              </a:ext>
            </a:extLst>
          </p:cNvPr>
          <p:cNvSpPr>
            <a:spLocks noGrp="1"/>
          </p:cNvSpPr>
          <p:nvPr>
            <p:ph idx="1"/>
          </p:nvPr>
        </p:nvSpPr>
        <p:spPr/>
        <p:txBody>
          <a:bodyPr/>
          <a:lstStyle/>
          <a:p>
            <a:pPr marL="0" indent="0">
              <a:buNone/>
            </a:pPr>
            <a:r>
              <a:rPr lang="en-US" dirty="0"/>
              <a:t>Replacement of existing coverage should occur only when it is in the best interest of the consumer. </a:t>
            </a:r>
          </a:p>
          <a:p>
            <a:endParaRPr lang="en-US" dirty="0"/>
          </a:p>
          <a:p>
            <a:pPr marL="0" indent="0">
              <a:buNone/>
            </a:pPr>
            <a:r>
              <a:rPr lang="en-US" dirty="0"/>
              <a:t>You need to be able to assist the client in evaluating whether a replacement is in his or her best interest. </a:t>
            </a:r>
          </a:p>
          <a:p>
            <a:endParaRPr lang="en-US" dirty="0"/>
          </a:p>
        </p:txBody>
      </p:sp>
      <p:sp>
        <p:nvSpPr>
          <p:cNvPr id="4" name="Slide Number Placeholder 3">
            <a:extLst>
              <a:ext uri="{FF2B5EF4-FFF2-40B4-BE49-F238E27FC236}">
                <a16:creationId xmlns:a16="http://schemas.microsoft.com/office/drawing/2014/main" id="{553B8567-F619-407E-9554-870FB15643DC}"/>
              </a:ext>
            </a:extLst>
          </p:cNvPr>
          <p:cNvSpPr>
            <a:spLocks noGrp="1"/>
          </p:cNvSpPr>
          <p:nvPr>
            <p:ph type="sldNum" sz="quarter" idx="10"/>
          </p:nvPr>
        </p:nvSpPr>
        <p:spPr/>
        <p:txBody>
          <a:bodyPr/>
          <a:lstStyle/>
          <a:p>
            <a:fld id="{6DEEFC38-9F1D-F64B-A402-A9A479E8BA73}" type="slidenum">
              <a:rPr lang="en-US" smtClean="0"/>
              <a:pPr/>
              <a:t>107</a:t>
            </a:fld>
            <a:endParaRPr lang="en-US" dirty="0"/>
          </a:p>
        </p:txBody>
      </p:sp>
    </p:spTree>
    <p:extLst>
      <p:ext uri="{BB962C8B-B14F-4D97-AF65-F5344CB8AC3E}">
        <p14:creationId xmlns:p14="http://schemas.microsoft.com/office/powerpoint/2010/main" val="113457188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D7AC-4F2D-4850-93B6-C470D12419E8}"/>
              </a:ext>
            </a:extLst>
          </p:cNvPr>
          <p:cNvSpPr>
            <a:spLocks noGrp="1"/>
          </p:cNvSpPr>
          <p:nvPr>
            <p:ph type="title"/>
          </p:nvPr>
        </p:nvSpPr>
        <p:spPr/>
        <p:txBody>
          <a:bodyPr/>
          <a:lstStyle/>
          <a:p>
            <a:r>
              <a:rPr lang="en-US" dirty="0"/>
              <a:t>Replacements</a:t>
            </a:r>
          </a:p>
        </p:txBody>
      </p:sp>
      <p:sp>
        <p:nvSpPr>
          <p:cNvPr id="3" name="Content Placeholder 2">
            <a:extLst>
              <a:ext uri="{FF2B5EF4-FFF2-40B4-BE49-F238E27FC236}">
                <a16:creationId xmlns:a16="http://schemas.microsoft.com/office/drawing/2014/main" id="{A1CB8B21-2AF7-4F28-B8EA-C8804C901F03}"/>
              </a:ext>
            </a:extLst>
          </p:cNvPr>
          <p:cNvSpPr>
            <a:spLocks noGrp="1"/>
          </p:cNvSpPr>
          <p:nvPr>
            <p:ph idx="1"/>
          </p:nvPr>
        </p:nvSpPr>
        <p:spPr/>
        <p:txBody>
          <a:bodyPr/>
          <a:lstStyle/>
          <a:p>
            <a:pPr marL="0" indent="0">
              <a:buNone/>
            </a:pPr>
            <a:r>
              <a:rPr lang="en-US" dirty="0"/>
              <a:t>When completing the application if the applicant answers “yes” to the question regarding existing coverage and coverage will be replaced or used to fund the new contract, the client must be given a replacement notice. </a:t>
            </a:r>
          </a:p>
          <a:p>
            <a:endParaRPr lang="en-US" dirty="0"/>
          </a:p>
          <a:p>
            <a:pPr marL="0" indent="0">
              <a:buNone/>
            </a:pPr>
            <a:r>
              <a:rPr lang="en-US" dirty="0"/>
              <a:t>In addition, the application should list the name of the insurer, insured or annuitant, and the policy or contract number of the policy being replaced, if available. </a:t>
            </a:r>
          </a:p>
          <a:p>
            <a:endParaRPr lang="en-US" dirty="0"/>
          </a:p>
        </p:txBody>
      </p:sp>
      <p:sp>
        <p:nvSpPr>
          <p:cNvPr id="4" name="Slide Number Placeholder 3">
            <a:extLst>
              <a:ext uri="{FF2B5EF4-FFF2-40B4-BE49-F238E27FC236}">
                <a16:creationId xmlns:a16="http://schemas.microsoft.com/office/drawing/2014/main" id="{553B8567-F619-407E-9554-870FB15643DC}"/>
              </a:ext>
            </a:extLst>
          </p:cNvPr>
          <p:cNvSpPr>
            <a:spLocks noGrp="1"/>
          </p:cNvSpPr>
          <p:nvPr>
            <p:ph type="sldNum" sz="quarter" idx="10"/>
          </p:nvPr>
        </p:nvSpPr>
        <p:spPr/>
        <p:txBody>
          <a:bodyPr/>
          <a:lstStyle/>
          <a:p>
            <a:fld id="{6DEEFC38-9F1D-F64B-A402-A9A479E8BA73}" type="slidenum">
              <a:rPr lang="en-US" smtClean="0"/>
              <a:pPr/>
              <a:t>108</a:t>
            </a:fld>
            <a:endParaRPr lang="en-US" dirty="0"/>
          </a:p>
        </p:txBody>
      </p:sp>
    </p:spTree>
    <p:extLst>
      <p:ext uri="{BB962C8B-B14F-4D97-AF65-F5344CB8AC3E}">
        <p14:creationId xmlns:p14="http://schemas.microsoft.com/office/powerpoint/2010/main" val="180023646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D7AC-4F2D-4850-93B6-C470D12419E8}"/>
              </a:ext>
            </a:extLst>
          </p:cNvPr>
          <p:cNvSpPr>
            <a:spLocks noGrp="1"/>
          </p:cNvSpPr>
          <p:nvPr>
            <p:ph type="title"/>
          </p:nvPr>
        </p:nvSpPr>
        <p:spPr/>
        <p:txBody>
          <a:bodyPr/>
          <a:lstStyle/>
          <a:p>
            <a:r>
              <a:rPr lang="en-US" dirty="0"/>
              <a:t>Replacements</a:t>
            </a:r>
          </a:p>
        </p:txBody>
      </p:sp>
      <p:sp>
        <p:nvSpPr>
          <p:cNvPr id="3" name="Content Placeholder 2">
            <a:extLst>
              <a:ext uri="{FF2B5EF4-FFF2-40B4-BE49-F238E27FC236}">
                <a16:creationId xmlns:a16="http://schemas.microsoft.com/office/drawing/2014/main" id="{A1CB8B21-2AF7-4F28-B8EA-C8804C901F03}"/>
              </a:ext>
            </a:extLst>
          </p:cNvPr>
          <p:cNvSpPr>
            <a:spLocks noGrp="1"/>
          </p:cNvSpPr>
          <p:nvPr>
            <p:ph idx="1"/>
          </p:nvPr>
        </p:nvSpPr>
        <p:spPr/>
        <p:txBody>
          <a:bodyPr/>
          <a:lstStyle/>
          <a:p>
            <a:pPr marL="0" indent="0">
              <a:buNone/>
            </a:pPr>
            <a:r>
              <a:rPr lang="en-US" dirty="0"/>
              <a:t>A copy must be provided to the client and submitted with the application</a:t>
            </a:r>
          </a:p>
        </p:txBody>
      </p:sp>
      <p:sp>
        <p:nvSpPr>
          <p:cNvPr id="4" name="Slide Number Placeholder 3">
            <a:extLst>
              <a:ext uri="{FF2B5EF4-FFF2-40B4-BE49-F238E27FC236}">
                <a16:creationId xmlns:a16="http://schemas.microsoft.com/office/drawing/2014/main" id="{553B8567-F619-407E-9554-870FB15643DC}"/>
              </a:ext>
            </a:extLst>
          </p:cNvPr>
          <p:cNvSpPr>
            <a:spLocks noGrp="1"/>
          </p:cNvSpPr>
          <p:nvPr>
            <p:ph type="sldNum" sz="quarter" idx="10"/>
          </p:nvPr>
        </p:nvSpPr>
        <p:spPr/>
        <p:txBody>
          <a:bodyPr/>
          <a:lstStyle/>
          <a:p>
            <a:fld id="{6DEEFC38-9F1D-F64B-A402-A9A479E8BA73}" type="slidenum">
              <a:rPr lang="en-US" smtClean="0"/>
              <a:pPr/>
              <a:t>109</a:t>
            </a:fld>
            <a:endParaRPr lang="en-US" dirty="0"/>
          </a:p>
        </p:txBody>
      </p:sp>
      <p:pic>
        <p:nvPicPr>
          <p:cNvPr id="5" name="Picture 9">
            <a:extLst>
              <a:ext uri="{FF2B5EF4-FFF2-40B4-BE49-F238E27FC236}">
                <a16:creationId xmlns:a16="http://schemas.microsoft.com/office/drawing/2014/main" id="{9633841B-1E7A-4DFC-B16D-FFE03172ED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995" y="1781044"/>
            <a:ext cx="2048340" cy="2773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D94C1ADF-D559-492B-BB08-C9916368C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9335" y="1784945"/>
            <a:ext cx="2343955" cy="2847778"/>
          </a:xfrm>
          <a:prstGeom prst="rect">
            <a:avLst/>
          </a:prstGeom>
          <a:noFill/>
          <a:ln w="38100" cmpd="dbl">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E794194E-4507-4C65-A88B-22B2D5BE74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5253" y="1784945"/>
            <a:ext cx="2176784" cy="2847778"/>
          </a:xfrm>
          <a:prstGeom prst="rect">
            <a:avLst/>
          </a:prstGeom>
          <a:noFill/>
          <a:ln w="38100" cmpd="dbl">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3044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D7AC-4F2D-4850-93B6-C470D12419E8}"/>
              </a:ext>
            </a:extLst>
          </p:cNvPr>
          <p:cNvSpPr>
            <a:spLocks noGrp="1"/>
          </p:cNvSpPr>
          <p:nvPr>
            <p:ph type="title"/>
          </p:nvPr>
        </p:nvSpPr>
        <p:spPr/>
        <p:txBody>
          <a:bodyPr/>
          <a:lstStyle/>
          <a:p>
            <a:r>
              <a:rPr lang="en-US" dirty="0"/>
              <a:t>Replacements</a:t>
            </a:r>
          </a:p>
        </p:txBody>
      </p:sp>
      <p:sp>
        <p:nvSpPr>
          <p:cNvPr id="3" name="Content Placeholder 2">
            <a:extLst>
              <a:ext uri="{FF2B5EF4-FFF2-40B4-BE49-F238E27FC236}">
                <a16:creationId xmlns:a16="http://schemas.microsoft.com/office/drawing/2014/main" id="{A1CB8B21-2AF7-4F28-B8EA-C8804C901F03}"/>
              </a:ext>
            </a:extLst>
          </p:cNvPr>
          <p:cNvSpPr>
            <a:spLocks noGrp="1"/>
          </p:cNvSpPr>
          <p:nvPr>
            <p:ph idx="1"/>
          </p:nvPr>
        </p:nvSpPr>
        <p:spPr/>
        <p:txBody>
          <a:bodyPr/>
          <a:lstStyle/>
          <a:p>
            <a:r>
              <a:rPr lang="en-US" dirty="0"/>
              <a:t>Submit the correct forms for a replacement or 1035 exchange.</a:t>
            </a:r>
          </a:p>
          <a:p>
            <a:endParaRPr lang="en-US" dirty="0"/>
          </a:p>
        </p:txBody>
      </p:sp>
      <p:sp>
        <p:nvSpPr>
          <p:cNvPr id="4" name="Slide Number Placeholder 3">
            <a:extLst>
              <a:ext uri="{FF2B5EF4-FFF2-40B4-BE49-F238E27FC236}">
                <a16:creationId xmlns:a16="http://schemas.microsoft.com/office/drawing/2014/main" id="{553B8567-F619-407E-9554-870FB15643DC}"/>
              </a:ext>
            </a:extLst>
          </p:cNvPr>
          <p:cNvSpPr>
            <a:spLocks noGrp="1"/>
          </p:cNvSpPr>
          <p:nvPr>
            <p:ph type="sldNum" sz="quarter" idx="10"/>
          </p:nvPr>
        </p:nvSpPr>
        <p:spPr/>
        <p:txBody>
          <a:bodyPr/>
          <a:lstStyle/>
          <a:p>
            <a:fld id="{6DEEFC38-9F1D-F64B-A402-A9A479E8BA73}" type="slidenum">
              <a:rPr lang="en-US" smtClean="0"/>
              <a:pPr/>
              <a:t>110</a:t>
            </a:fld>
            <a:endParaRPr lang="en-US" dirty="0"/>
          </a:p>
        </p:txBody>
      </p:sp>
      <p:graphicFrame>
        <p:nvGraphicFramePr>
          <p:cNvPr id="6" name="Object 2">
            <a:extLst>
              <a:ext uri="{FF2B5EF4-FFF2-40B4-BE49-F238E27FC236}">
                <a16:creationId xmlns:a16="http://schemas.microsoft.com/office/drawing/2014/main" id="{B1B3BB4B-C0E8-4F78-995A-424545D8DDF3}"/>
              </a:ext>
            </a:extLst>
          </p:cNvPr>
          <p:cNvGraphicFramePr>
            <a:graphicFrameLocks noChangeAspect="1"/>
          </p:cNvGraphicFramePr>
          <p:nvPr>
            <p:extLst>
              <p:ext uri="{D42A27DB-BD31-4B8C-83A1-F6EECF244321}">
                <p14:modId xmlns:p14="http://schemas.microsoft.com/office/powerpoint/2010/main" val="1506796446"/>
              </p:ext>
            </p:extLst>
          </p:nvPr>
        </p:nvGraphicFramePr>
        <p:xfrm>
          <a:off x="1690687" y="1842548"/>
          <a:ext cx="5762625" cy="2000250"/>
        </p:xfrm>
        <a:graphic>
          <a:graphicData uri="http://schemas.openxmlformats.org/presentationml/2006/ole">
            <mc:AlternateContent xmlns:mc="http://schemas.openxmlformats.org/markup-compatibility/2006">
              <mc:Choice xmlns:v="urn:schemas-microsoft-com:vml" Requires="v">
                <p:oleObj name="Bitmap Image" r:id="rId2" imgW="5762520" imgH="2000160" progId="Paint.Picture">
                  <p:embed/>
                </p:oleObj>
              </mc:Choice>
              <mc:Fallback>
                <p:oleObj name="Bitmap Image" r:id="rId2" imgW="5762520" imgH="2000160" progId="Paint.Picture">
                  <p:embed/>
                  <p:pic>
                    <p:nvPicPr>
                      <p:cNvPr id="164867" name="Object 2">
                        <a:extLst>
                          <a:ext uri="{FF2B5EF4-FFF2-40B4-BE49-F238E27FC236}">
                            <a16:creationId xmlns:a16="http://schemas.microsoft.com/office/drawing/2014/main" id="{BA4D44C0-F6A3-4F12-BFC5-17D70EA6E005}"/>
                          </a:ext>
                        </a:extLst>
                      </p:cNvPr>
                      <p:cNvPicPr>
                        <a:picLocks noGrp="1" noChangeAspect="1" noChangeArrowheads="1"/>
                      </p:cNvPicPr>
                      <p:nvPr/>
                    </p:nvPicPr>
                    <p:blipFill>
                      <a:blip r:embed="rId3"/>
                      <a:srcRect/>
                      <a:stretch>
                        <a:fillRect/>
                      </a:stretch>
                    </p:blipFill>
                    <p:spPr bwMode="auto">
                      <a:xfrm>
                        <a:off x="1690687" y="1842548"/>
                        <a:ext cx="576262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280092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D7AC-4F2D-4850-93B6-C470D12419E8}"/>
              </a:ext>
            </a:extLst>
          </p:cNvPr>
          <p:cNvSpPr>
            <a:spLocks noGrp="1"/>
          </p:cNvSpPr>
          <p:nvPr>
            <p:ph type="title"/>
          </p:nvPr>
        </p:nvSpPr>
        <p:spPr/>
        <p:txBody>
          <a:bodyPr/>
          <a:lstStyle/>
          <a:p>
            <a:r>
              <a:rPr lang="en-US" dirty="0"/>
              <a:t>Replacements</a:t>
            </a:r>
          </a:p>
        </p:txBody>
      </p:sp>
      <p:sp>
        <p:nvSpPr>
          <p:cNvPr id="3" name="Content Placeholder 2">
            <a:extLst>
              <a:ext uri="{FF2B5EF4-FFF2-40B4-BE49-F238E27FC236}">
                <a16:creationId xmlns:a16="http://schemas.microsoft.com/office/drawing/2014/main" id="{A1CB8B21-2AF7-4F28-B8EA-C8804C901F03}"/>
              </a:ext>
            </a:extLst>
          </p:cNvPr>
          <p:cNvSpPr>
            <a:spLocks noGrp="1"/>
          </p:cNvSpPr>
          <p:nvPr>
            <p:ph idx="1"/>
          </p:nvPr>
        </p:nvSpPr>
        <p:spPr/>
        <p:txBody>
          <a:bodyPr/>
          <a:lstStyle/>
          <a:p>
            <a:pPr marL="0" indent="0">
              <a:buNone/>
            </a:pPr>
            <a:r>
              <a:rPr lang="en-US" dirty="0"/>
              <a:t>Remember, in making a recommendation, the producer must have reasonable grounds to believe the recommendation is in the client’s best interest based on the facts the client has disclosed about his or her financial situation, insurance needs and financial objectives. </a:t>
            </a:r>
          </a:p>
          <a:p>
            <a:endParaRPr lang="en-US" dirty="0"/>
          </a:p>
          <a:p>
            <a:endParaRPr lang="en-US" dirty="0"/>
          </a:p>
        </p:txBody>
      </p:sp>
      <p:sp>
        <p:nvSpPr>
          <p:cNvPr id="4" name="Slide Number Placeholder 3">
            <a:extLst>
              <a:ext uri="{FF2B5EF4-FFF2-40B4-BE49-F238E27FC236}">
                <a16:creationId xmlns:a16="http://schemas.microsoft.com/office/drawing/2014/main" id="{553B8567-F619-407E-9554-870FB15643DC}"/>
              </a:ext>
            </a:extLst>
          </p:cNvPr>
          <p:cNvSpPr>
            <a:spLocks noGrp="1"/>
          </p:cNvSpPr>
          <p:nvPr>
            <p:ph type="sldNum" sz="quarter" idx="10"/>
          </p:nvPr>
        </p:nvSpPr>
        <p:spPr/>
        <p:txBody>
          <a:bodyPr/>
          <a:lstStyle/>
          <a:p>
            <a:fld id="{6DEEFC38-9F1D-F64B-A402-A9A479E8BA73}" type="slidenum">
              <a:rPr lang="en-US" smtClean="0"/>
              <a:pPr/>
              <a:t>111</a:t>
            </a:fld>
            <a:endParaRPr lang="en-US" dirty="0"/>
          </a:p>
        </p:txBody>
      </p:sp>
    </p:spTree>
    <p:extLst>
      <p:ext uri="{BB962C8B-B14F-4D97-AF65-F5344CB8AC3E}">
        <p14:creationId xmlns:p14="http://schemas.microsoft.com/office/powerpoint/2010/main" val="69770332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3B8567-F619-407E-9554-870FB15643DC}"/>
              </a:ext>
            </a:extLst>
          </p:cNvPr>
          <p:cNvSpPr>
            <a:spLocks noGrp="1"/>
          </p:cNvSpPr>
          <p:nvPr>
            <p:ph type="sldNum" sz="quarter" idx="10"/>
          </p:nvPr>
        </p:nvSpPr>
        <p:spPr/>
        <p:txBody>
          <a:bodyPr/>
          <a:lstStyle/>
          <a:p>
            <a:fld id="{6DEEFC38-9F1D-F64B-A402-A9A479E8BA73}" type="slidenum">
              <a:rPr lang="en-US" smtClean="0"/>
              <a:pPr/>
              <a:t>112</a:t>
            </a:fld>
            <a:endParaRPr lang="en-US" dirty="0"/>
          </a:p>
        </p:txBody>
      </p:sp>
      <p:sp>
        <p:nvSpPr>
          <p:cNvPr id="6" name="Title 1">
            <a:extLst>
              <a:ext uri="{FF2B5EF4-FFF2-40B4-BE49-F238E27FC236}">
                <a16:creationId xmlns:a16="http://schemas.microsoft.com/office/drawing/2014/main" id="{5DF35B02-D972-4051-A6EF-758B124AED98}"/>
              </a:ext>
            </a:extLst>
          </p:cNvPr>
          <p:cNvSpPr txBox="1">
            <a:spLocks/>
          </p:cNvSpPr>
          <p:nvPr/>
        </p:nvSpPr>
        <p:spPr bwMode="auto">
          <a:xfrm>
            <a:off x="526976" y="2023165"/>
            <a:ext cx="8090048" cy="57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3419" rtl="0" eaLnBrk="1" fontAlgn="base" hangingPunct="1">
              <a:lnSpc>
                <a:spcPct val="90000"/>
              </a:lnSpc>
              <a:spcBef>
                <a:spcPct val="0"/>
              </a:spcBef>
              <a:spcAft>
                <a:spcPct val="0"/>
              </a:spcAft>
              <a:defRPr sz="2400" kern="1200">
                <a:solidFill>
                  <a:srgbClr val="0263A7"/>
                </a:solidFill>
                <a:latin typeface="+mj-lt"/>
                <a:ea typeface="+mj-ea"/>
                <a:cs typeface="+mj-cs"/>
              </a:defRPr>
            </a:lvl1pPr>
            <a:lvl2pPr algn="l" defTabSz="683419" rtl="0" eaLnBrk="1" fontAlgn="base" hangingPunct="1">
              <a:lnSpc>
                <a:spcPct val="90000"/>
              </a:lnSpc>
              <a:spcBef>
                <a:spcPct val="0"/>
              </a:spcBef>
              <a:spcAft>
                <a:spcPct val="0"/>
              </a:spcAft>
              <a:defRPr sz="2400">
                <a:solidFill>
                  <a:srgbClr val="0263A7"/>
                </a:solidFill>
                <a:latin typeface="Arial" charset="0"/>
              </a:defRPr>
            </a:lvl2pPr>
            <a:lvl3pPr algn="l" defTabSz="683419" rtl="0" eaLnBrk="1" fontAlgn="base" hangingPunct="1">
              <a:lnSpc>
                <a:spcPct val="90000"/>
              </a:lnSpc>
              <a:spcBef>
                <a:spcPct val="0"/>
              </a:spcBef>
              <a:spcAft>
                <a:spcPct val="0"/>
              </a:spcAft>
              <a:defRPr sz="2400">
                <a:solidFill>
                  <a:srgbClr val="0263A7"/>
                </a:solidFill>
                <a:latin typeface="Arial" charset="0"/>
              </a:defRPr>
            </a:lvl3pPr>
            <a:lvl4pPr algn="l" defTabSz="683419" rtl="0" eaLnBrk="1" fontAlgn="base" hangingPunct="1">
              <a:lnSpc>
                <a:spcPct val="90000"/>
              </a:lnSpc>
              <a:spcBef>
                <a:spcPct val="0"/>
              </a:spcBef>
              <a:spcAft>
                <a:spcPct val="0"/>
              </a:spcAft>
              <a:defRPr sz="2400">
                <a:solidFill>
                  <a:srgbClr val="0263A7"/>
                </a:solidFill>
                <a:latin typeface="Arial" charset="0"/>
              </a:defRPr>
            </a:lvl4pPr>
            <a:lvl5pPr algn="l" defTabSz="683419" rtl="0" eaLnBrk="1" fontAlgn="base" hangingPunct="1">
              <a:lnSpc>
                <a:spcPct val="90000"/>
              </a:lnSpc>
              <a:spcBef>
                <a:spcPct val="0"/>
              </a:spcBef>
              <a:spcAft>
                <a:spcPct val="0"/>
              </a:spcAft>
              <a:defRPr sz="2400">
                <a:solidFill>
                  <a:srgbClr val="0263A7"/>
                </a:solidFill>
                <a:latin typeface="Arial" charset="0"/>
              </a:defRPr>
            </a:lvl5pPr>
            <a:lvl6pPr marL="342892" algn="l" defTabSz="684593" rtl="0" eaLnBrk="1" fontAlgn="base" hangingPunct="1">
              <a:lnSpc>
                <a:spcPct val="90000"/>
              </a:lnSpc>
              <a:spcBef>
                <a:spcPct val="0"/>
              </a:spcBef>
              <a:spcAft>
                <a:spcPct val="0"/>
              </a:spcAft>
              <a:defRPr sz="2400">
                <a:solidFill>
                  <a:srgbClr val="0263A7"/>
                </a:solidFill>
                <a:latin typeface="Arial" charset="0"/>
              </a:defRPr>
            </a:lvl6pPr>
            <a:lvl7pPr marL="685783" algn="l" defTabSz="684593" rtl="0" eaLnBrk="1" fontAlgn="base" hangingPunct="1">
              <a:lnSpc>
                <a:spcPct val="90000"/>
              </a:lnSpc>
              <a:spcBef>
                <a:spcPct val="0"/>
              </a:spcBef>
              <a:spcAft>
                <a:spcPct val="0"/>
              </a:spcAft>
              <a:defRPr sz="2400">
                <a:solidFill>
                  <a:srgbClr val="0263A7"/>
                </a:solidFill>
                <a:latin typeface="Arial" charset="0"/>
              </a:defRPr>
            </a:lvl7pPr>
            <a:lvl8pPr marL="1028675" algn="l" defTabSz="684593" rtl="0" eaLnBrk="1" fontAlgn="base" hangingPunct="1">
              <a:lnSpc>
                <a:spcPct val="90000"/>
              </a:lnSpc>
              <a:spcBef>
                <a:spcPct val="0"/>
              </a:spcBef>
              <a:spcAft>
                <a:spcPct val="0"/>
              </a:spcAft>
              <a:defRPr sz="2400">
                <a:solidFill>
                  <a:srgbClr val="0263A7"/>
                </a:solidFill>
                <a:latin typeface="Arial" charset="0"/>
              </a:defRPr>
            </a:lvl8pPr>
            <a:lvl9pPr marL="1371566" algn="l" defTabSz="684593" rtl="0" eaLnBrk="1" fontAlgn="base" hangingPunct="1">
              <a:lnSpc>
                <a:spcPct val="90000"/>
              </a:lnSpc>
              <a:spcBef>
                <a:spcPct val="0"/>
              </a:spcBef>
              <a:spcAft>
                <a:spcPct val="0"/>
              </a:spcAft>
              <a:defRPr sz="2400">
                <a:solidFill>
                  <a:srgbClr val="0263A7"/>
                </a:solidFill>
                <a:latin typeface="Arial" charset="0"/>
              </a:defRPr>
            </a:lvl9pPr>
          </a:lstStyle>
          <a:p>
            <a:r>
              <a:rPr lang="en-US" dirty="0"/>
              <a:t>&gt; Wrap-up</a:t>
            </a:r>
          </a:p>
        </p:txBody>
      </p:sp>
    </p:spTree>
    <p:extLst>
      <p:ext uri="{BB962C8B-B14F-4D97-AF65-F5344CB8AC3E}">
        <p14:creationId xmlns:p14="http://schemas.microsoft.com/office/powerpoint/2010/main" val="16519793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E9DE-F6B0-4A30-B185-167F61F07243}"/>
              </a:ext>
            </a:extLst>
          </p:cNvPr>
          <p:cNvSpPr>
            <a:spLocks noGrp="1"/>
          </p:cNvSpPr>
          <p:nvPr>
            <p:ph type="title"/>
          </p:nvPr>
        </p:nvSpPr>
        <p:spPr/>
        <p:txBody>
          <a:bodyPr/>
          <a:lstStyle/>
          <a:p>
            <a:r>
              <a:rPr lang="en-US" dirty="0"/>
              <a:t>Annuity Checklist</a:t>
            </a:r>
          </a:p>
        </p:txBody>
      </p:sp>
      <p:sp>
        <p:nvSpPr>
          <p:cNvPr id="3" name="Content Placeholder 2">
            <a:extLst>
              <a:ext uri="{FF2B5EF4-FFF2-40B4-BE49-F238E27FC236}">
                <a16:creationId xmlns:a16="http://schemas.microsoft.com/office/drawing/2014/main" id="{AC71FF99-7E9A-46C1-B4C5-2D815795CCBC}"/>
              </a:ext>
            </a:extLst>
          </p:cNvPr>
          <p:cNvSpPr>
            <a:spLocks noGrp="1"/>
          </p:cNvSpPr>
          <p:nvPr>
            <p:ph idx="1"/>
          </p:nvPr>
        </p:nvSpPr>
        <p:spPr/>
        <p:txBody>
          <a:bodyPr/>
          <a:lstStyle/>
          <a:p>
            <a:pPr marL="0" indent="0">
              <a:buNone/>
            </a:pPr>
            <a:r>
              <a:rPr lang="en-US" dirty="0"/>
              <a:t>When selling an annuity be sure to:</a:t>
            </a:r>
          </a:p>
          <a:p>
            <a:pPr lvl="1"/>
            <a:endParaRPr lang="en-US" dirty="0"/>
          </a:p>
          <a:p>
            <a:pPr lvl="1"/>
            <a:r>
              <a:rPr lang="en-US" dirty="0"/>
              <a:t>Submit the completed application and any applicable proposal (illustration)</a:t>
            </a:r>
          </a:p>
          <a:p>
            <a:pPr lvl="1"/>
            <a:endParaRPr lang="en-US" dirty="0"/>
          </a:p>
          <a:p>
            <a:pPr lvl="1"/>
            <a:r>
              <a:rPr lang="en-US" dirty="0"/>
              <a:t>Complete and submit the Annuity Consumer Profile Information form</a:t>
            </a:r>
          </a:p>
          <a:p>
            <a:pPr lvl="1"/>
            <a:endParaRPr lang="en-US" dirty="0"/>
          </a:p>
          <a:p>
            <a:pPr lvl="1"/>
            <a:r>
              <a:rPr lang="en-US" dirty="0"/>
              <a:t>Complete and submit the appropriate product and producer disclosure statements</a:t>
            </a:r>
          </a:p>
          <a:p>
            <a:pPr lvl="1"/>
            <a:endParaRPr lang="en-US" dirty="0"/>
          </a:p>
          <a:p>
            <a:pPr lvl="1"/>
            <a:r>
              <a:rPr lang="en-US" dirty="0"/>
              <a:t>If there is a replacement or 1035 exchange, submit the correct forms</a:t>
            </a:r>
          </a:p>
          <a:p>
            <a:pPr lvl="1"/>
            <a:endParaRPr lang="en-US" dirty="0"/>
          </a:p>
          <a:p>
            <a:pPr lvl="1"/>
            <a:r>
              <a:rPr lang="en-US" dirty="0"/>
              <a:t>Provide a copy of the “Buyer’s Guide to Annuities” to the client (where required)</a:t>
            </a:r>
          </a:p>
          <a:p>
            <a:endParaRPr lang="en-US" dirty="0"/>
          </a:p>
        </p:txBody>
      </p:sp>
      <p:sp>
        <p:nvSpPr>
          <p:cNvPr id="4" name="Slide Number Placeholder 3">
            <a:extLst>
              <a:ext uri="{FF2B5EF4-FFF2-40B4-BE49-F238E27FC236}">
                <a16:creationId xmlns:a16="http://schemas.microsoft.com/office/drawing/2014/main" id="{ADFE6377-30A9-43DB-8B07-8276DCF85D6F}"/>
              </a:ext>
            </a:extLst>
          </p:cNvPr>
          <p:cNvSpPr>
            <a:spLocks noGrp="1"/>
          </p:cNvSpPr>
          <p:nvPr>
            <p:ph type="sldNum" sz="quarter" idx="10"/>
          </p:nvPr>
        </p:nvSpPr>
        <p:spPr/>
        <p:txBody>
          <a:bodyPr/>
          <a:lstStyle/>
          <a:p>
            <a:fld id="{6DEEFC38-9F1D-F64B-A402-A9A479E8BA73}" type="slidenum">
              <a:rPr lang="en-US" smtClean="0"/>
              <a:pPr/>
              <a:t>113</a:t>
            </a:fld>
            <a:endParaRPr lang="en-US" dirty="0"/>
          </a:p>
        </p:txBody>
      </p:sp>
    </p:spTree>
    <p:extLst>
      <p:ext uri="{BB962C8B-B14F-4D97-AF65-F5344CB8AC3E}">
        <p14:creationId xmlns:p14="http://schemas.microsoft.com/office/powerpoint/2010/main" val="122683670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B1908-1771-414B-B0EC-215FA31EFCE5}"/>
              </a:ext>
            </a:extLst>
          </p:cNvPr>
          <p:cNvSpPr>
            <a:spLocks noGrp="1"/>
          </p:cNvSpPr>
          <p:nvPr>
            <p:ph type="title"/>
          </p:nvPr>
        </p:nvSpPr>
        <p:spPr/>
        <p:txBody>
          <a:bodyPr/>
          <a:lstStyle/>
          <a:p>
            <a:r>
              <a:rPr lang="en-US" dirty="0"/>
              <a:t>Certification and Acknowledgement Form</a:t>
            </a:r>
          </a:p>
        </p:txBody>
      </p:sp>
      <p:sp>
        <p:nvSpPr>
          <p:cNvPr id="3" name="Content Placeholder 2">
            <a:extLst>
              <a:ext uri="{FF2B5EF4-FFF2-40B4-BE49-F238E27FC236}">
                <a16:creationId xmlns:a16="http://schemas.microsoft.com/office/drawing/2014/main" id="{BF38C314-B14F-426C-BDB2-FC69E6B516E6}"/>
              </a:ext>
            </a:extLst>
          </p:cNvPr>
          <p:cNvSpPr>
            <a:spLocks noGrp="1"/>
          </p:cNvSpPr>
          <p:nvPr>
            <p:ph idx="1"/>
          </p:nvPr>
        </p:nvSpPr>
        <p:spPr/>
        <p:txBody>
          <a:bodyPr/>
          <a:lstStyle/>
          <a:p>
            <a:pPr marL="0" indent="0">
              <a:buNone/>
            </a:pPr>
            <a:r>
              <a:rPr lang="en-US" dirty="0"/>
              <a:t>Close this window, scroll down the SPA page to locate, complete and submit form noted below.</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altLang="en-US" sz="2400" dirty="0"/>
              <a:t>Questions? Contact 1-800-867-6873</a:t>
            </a:r>
          </a:p>
        </p:txBody>
      </p:sp>
      <p:sp>
        <p:nvSpPr>
          <p:cNvPr id="4" name="Slide Number Placeholder 3">
            <a:extLst>
              <a:ext uri="{FF2B5EF4-FFF2-40B4-BE49-F238E27FC236}">
                <a16:creationId xmlns:a16="http://schemas.microsoft.com/office/drawing/2014/main" id="{BD7A0179-3497-4AC1-916E-2CDBFEBCC513}"/>
              </a:ext>
            </a:extLst>
          </p:cNvPr>
          <p:cNvSpPr>
            <a:spLocks noGrp="1"/>
          </p:cNvSpPr>
          <p:nvPr>
            <p:ph type="sldNum" sz="quarter" idx="10"/>
          </p:nvPr>
        </p:nvSpPr>
        <p:spPr/>
        <p:txBody>
          <a:bodyPr/>
          <a:lstStyle/>
          <a:p>
            <a:fld id="{6DEEFC38-9F1D-F64B-A402-A9A479E8BA73}" type="slidenum">
              <a:rPr lang="en-US" smtClean="0"/>
              <a:pPr/>
              <a:t>114</a:t>
            </a:fld>
            <a:endParaRPr lang="en-US" dirty="0"/>
          </a:p>
        </p:txBody>
      </p:sp>
      <p:pic>
        <p:nvPicPr>
          <p:cNvPr id="5" name="Picture 2">
            <a:extLst>
              <a:ext uri="{FF2B5EF4-FFF2-40B4-BE49-F238E27FC236}">
                <a16:creationId xmlns:a16="http://schemas.microsoft.com/office/drawing/2014/main" id="{FA74368E-A42C-426F-815D-FAA63A260F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869" y="2290762"/>
            <a:ext cx="794226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69544"/>
      </p:ext>
    </p:extLst>
  </p:cSld>
  <p:clrMapOvr>
    <a:masterClrMapping/>
  </p:clrMapOvr>
</p:sld>
</file>

<file path=ppt/theme/theme1.xml><?xml version="1.0" encoding="utf-8"?>
<a:theme xmlns:a="http://schemas.openxmlformats.org/drawingml/2006/main" name="Mutual of Omaha Corporate Template">
  <a:themeElements>
    <a:clrScheme name="Mutual of Omaha">
      <a:dk1>
        <a:srgbClr val="195992"/>
      </a:dk1>
      <a:lt1>
        <a:srgbClr val="FFFFFF"/>
      </a:lt1>
      <a:dk2>
        <a:srgbClr val="253661"/>
      </a:dk2>
      <a:lt2>
        <a:srgbClr val="E7E6E6"/>
      </a:lt2>
      <a:accent1>
        <a:srgbClr val="0063A6"/>
      </a:accent1>
      <a:accent2>
        <a:srgbClr val="248DC1"/>
      </a:accent2>
      <a:accent3>
        <a:srgbClr val="6FC5E7"/>
      </a:accent3>
      <a:accent4>
        <a:srgbClr val="7CB541"/>
      </a:accent4>
      <a:accent5>
        <a:srgbClr val="EAAC34"/>
      </a:accent5>
      <a:accent6>
        <a:srgbClr val="D96D2D"/>
      </a:accent6>
      <a:hlink>
        <a:srgbClr val="1199D6"/>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4" id="{E92F1031-88E1-6240-98E0-3B62118DEDDA}" vid="{B4A56407-58C1-2E4C-A49D-56676A6CB2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utual of Omaha">
    <a:dk1>
      <a:srgbClr val="195992"/>
    </a:dk1>
    <a:lt1>
      <a:srgbClr val="FFFFFF"/>
    </a:lt1>
    <a:dk2>
      <a:srgbClr val="253661"/>
    </a:dk2>
    <a:lt2>
      <a:srgbClr val="E7E6E6"/>
    </a:lt2>
    <a:accent1>
      <a:srgbClr val="0063A6"/>
    </a:accent1>
    <a:accent2>
      <a:srgbClr val="248DC1"/>
    </a:accent2>
    <a:accent3>
      <a:srgbClr val="6FC5E7"/>
    </a:accent3>
    <a:accent4>
      <a:srgbClr val="7CB541"/>
    </a:accent4>
    <a:accent5>
      <a:srgbClr val="EAAC34"/>
    </a:accent5>
    <a:accent6>
      <a:srgbClr val="D96D2D"/>
    </a:accent6>
    <a:hlink>
      <a:srgbClr val="1199D6"/>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2453</TotalTime>
  <Words>7576</Words>
  <Application>Microsoft Office PowerPoint</Application>
  <PresentationFormat>On-screen Show (16:9)</PresentationFormat>
  <Paragraphs>1029</Paragraphs>
  <Slides>114</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114</vt:i4>
      </vt:variant>
    </vt:vector>
  </HeadingPairs>
  <TitlesOfParts>
    <vt:vector size="121" baseType="lpstr">
      <vt:lpstr>Arial</vt:lpstr>
      <vt:lpstr>Calibri</vt:lpstr>
      <vt:lpstr>Segoe UI Emoji</vt:lpstr>
      <vt:lpstr>Whitney Bold</vt:lpstr>
      <vt:lpstr>Whitney Book</vt:lpstr>
      <vt:lpstr>Mutual of Omaha Corporate Template</vt:lpstr>
      <vt:lpstr>Bitmap Image</vt:lpstr>
      <vt:lpstr>PowerPoint Presentation</vt:lpstr>
      <vt:lpstr>Annuity Overview</vt:lpstr>
      <vt:lpstr>Annuity Overview</vt:lpstr>
      <vt:lpstr>Annuity Overview</vt:lpstr>
      <vt:lpstr>Annuity Overview</vt:lpstr>
      <vt:lpstr>Annuity Overview</vt:lpstr>
      <vt:lpstr>Annuity Overview</vt:lpstr>
      <vt:lpstr>Mutual of Omaha’s Annuity Products*</vt:lpstr>
      <vt:lpstr>PowerPoint Presentation</vt:lpstr>
      <vt:lpstr>PowerPoint Presentation</vt:lpstr>
      <vt:lpstr>Ultra AdvantageSM FIA</vt:lpstr>
      <vt:lpstr>Ultra AdvantageSM FIA</vt:lpstr>
      <vt:lpstr>Ultra AdvantageSM FIA</vt:lpstr>
      <vt:lpstr>Ultra AdvantageSM FIA – Index Crediting Options</vt:lpstr>
      <vt:lpstr>Ultra AdvantageSM FIA – Index Disclaimers</vt:lpstr>
      <vt:lpstr>Ultra AdvantageSM FIA – Index Crediting Parameters</vt:lpstr>
      <vt:lpstr>Ultra AdvantageSM FIA – Index Crediting Options</vt:lpstr>
      <vt:lpstr>Ultra AdvantageSM FIA – Index Crediting Options</vt:lpstr>
      <vt:lpstr>Ultra AdvantageSM FIA – Index Crediting Examples</vt:lpstr>
      <vt:lpstr>Ultra AdvantageSM FIA</vt:lpstr>
      <vt:lpstr>Ultra AdvantageSM FIA – Surrender Charges</vt:lpstr>
      <vt:lpstr>Ultra AdvantageSM FIA – Free Withdrawals</vt:lpstr>
      <vt:lpstr>Ultra AdvantageSM FIA – Optional Return of Premium (ROP)</vt:lpstr>
      <vt:lpstr>Ultra AdvantageSM FIA – Market Value Adjustment (MVA)</vt:lpstr>
      <vt:lpstr>Ultra AdvantageSM FIA – Waiver of Withdrawal Charges</vt:lpstr>
      <vt:lpstr>Ultra AdvantageSM FIA – Death Benefit</vt:lpstr>
      <vt:lpstr>Ultra AdvantageSM FIA – Maturity</vt:lpstr>
      <vt:lpstr>PowerPoint Presentation</vt:lpstr>
      <vt:lpstr>Ultra-PremierSM Annuity</vt:lpstr>
      <vt:lpstr>Ultra-PremierSM Annuity</vt:lpstr>
      <vt:lpstr>Ultra-PremierSM Annuity – Surrender Charges</vt:lpstr>
      <vt:lpstr>Ultra-PremierSM Annuity – Market Value Adjustment (MVA)</vt:lpstr>
      <vt:lpstr>Ultra-PremierSM Annuity – Waiver of Withdrawal Charges</vt:lpstr>
      <vt:lpstr>Ultra-PremierSM Annuity – Renewal Options</vt:lpstr>
      <vt:lpstr>Ultra-PremierSM Annuity – Death Benefit</vt:lpstr>
      <vt:lpstr>Ultra-PremierSM Annuity – Maturity</vt:lpstr>
      <vt:lpstr>PowerPoint Presentation</vt:lpstr>
      <vt:lpstr>Ultra-Secure® Plus</vt:lpstr>
      <vt:lpstr>Ultra-Secure® Plus</vt:lpstr>
      <vt:lpstr>Ultra-Secure® Plus – Crediting Rates</vt:lpstr>
      <vt:lpstr>Ultra-Secure® Plus – Surrender Charges</vt:lpstr>
      <vt:lpstr>Ultra-Secure® Plus – Market Value Adjustment (MVA)</vt:lpstr>
      <vt:lpstr>Ultra-Secure® Plus – Waiver of Withdrawal Charges</vt:lpstr>
      <vt:lpstr>Ultra-Secure® Plus – Return of Premium (ROP)</vt:lpstr>
      <vt:lpstr>Ultra-Secure® Plus – Renewal Options</vt:lpstr>
      <vt:lpstr>Ultra-Secure® Plus – Death Benefit</vt:lpstr>
      <vt:lpstr>Ultra-Secure® Plus – Maturity</vt:lpstr>
      <vt:lpstr>Ultra-PremierSM Annuity vs. Ultra-Secure® Plus</vt:lpstr>
      <vt:lpstr>PowerPoint Presentation</vt:lpstr>
      <vt:lpstr>Bonus Flexible Annuity</vt:lpstr>
      <vt:lpstr>Bonus Flexible Annuity </vt:lpstr>
      <vt:lpstr>Bonus Flexible Annuity – Crediting Rates </vt:lpstr>
      <vt:lpstr>Bonus Flexible Annuity – Surrender Charges </vt:lpstr>
      <vt:lpstr>Bonus Flexible Annuity – Systematic Withdrawals </vt:lpstr>
      <vt:lpstr>Bonus Flexible Annuity – Death Benefit </vt:lpstr>
      <vt:lpstr>Deferred Annuity Portfolio Recap</vt:lpstr>
      <vt:lpstr>PowerPoint Presentation</vt:lpstr>
      <vt:lpstr>Payout Annuities</vt:lpstr>
      <vt:lpstr>PowerPoint Presentation</vt:lpstr>
      <vt:lpstr>Ultra Income</vt:lpstr>
      <vt:lpstr>Ultra Income</vt:lpstr>
      <vt:lpstr>Ultra Income – Income Payments</vt:lpstr>
      <vt:lpstr>Ultra Income – Payout Options</vt:lpstr>
      <vt:lpstr>Ultra Income – Payout Options</vt:lpstr>
      <vt:lpstr>Ultra Income – Age Rating</vt:lpstr>
      <vt:lpstr>PowerPoint Presentation</vt:lpstr>
      <vt:lpstr>Income Access</vt:lpstr>
      <vt:lpstr>Income Access</vt:lpstr>
      <vt:lpstr>Income Access</vt:lpstr>
      <vt:lpstr>Income Access – Death Benefits</vt:lpstr>
      <vt:lpstr>Income Access – Death Benefits</vt:lpstr>
      <vt:lpstr>Income Access – Payout Options</vt:lpstr>
      <vt:lpstr>Income Access – Access to Funds</vt:lpstr>
      <vt:lpstr>PowerPoint Presentation</vt:lpstr>
      <vt:lpstr>Deferred Income ProtectorSM</vt:lpstr>
      <vt:lpstr>Deferred Income ProtectorSM</vt:lpstr>
      <vt:lpstr>Deferred Income ProtectorSM - QLAC</vt:lpstr>
      <vt:lpstr>Deferred Income ProtectorSM</vt:lpstr>
      <vt:lpstr>Deferred Income ProtectorSM</vt:lpstr>
      <vt:lpstr>Deferred Income ProtectorSM</vt:lpstr>
      <vt:lpstr>Deferred Income ProtectorSM</vt:lpstr>
      <vt:lpstr>Deferred Income Protector – Income Start Date</vt:lpstr>
      <vt:lpstr>Deferred Income ProtectorSM – Income Options</vt:lpstr>
      <vt:lpstr>Deferred Income Protector – Income Options</vt:lpstr>
      <vt:lpstr>Deferred Income ProtectorSM – Death Benefit</vt:lpstr>
      <vt:lpstr>Deferred Income ProtectorSM</vt:lpstr>
      <vt:lpstr>Deferred Income ProtectorSM</vt:lpstr>
      <vt:lpstr>Deferred Income ProtectorSM</vt:lpstr>
      <vt:lpstr>Deferred Income ProtectorSM</vt:lpstr>
      <vt:lpstr>Payout Annuity Portfolio Recap</vt:lpstr>
      <vt:lpstr>Payout Annuity Portfolio Recap</vt:lpstr>
      <vt:lpstr>Payout Annuity Portfolio Recap</vt:lpstr>
      <vt:lpstr>Resources</vt:lpstr>
      <vt:lpstr>PowerPoint Presentation</vt:lpstr>
      <vt:lpstr>NAIC Suitability in Annuity Transactions Model Regulation</vt:lpstr>
      <vt:lpstr>NAIC Suitability in Annuity Transactions Model Regulation</vt:lpstr>
      <vt:lpstr>Consumer Profile Information Form</vt:lpstr>
      <vt:lpstr>Consumer Profile Information Form</vt:lpstr>
      <vt:lpstr>PowerPoint Presentation</vt:lpstr>
      <vt:lpstr>Disclosures</vt:lpstr>
      <vt:lpstr>Disclosures</vt:lpstr>
      <vt:lpstr>Disclosures</vt:lpstr>
      <vt:lpstr>Disclosures</vt:lpstr>
      <vt:lpstr>Disclosures</vt:lpstr>
      <vt:lpstr>Disclosure</vt:lpstr>
      <vt:lpstr>PowerPoint Presentation</vt:lpstr>
      <vt:lpstr>Replacements</vt:lpstr>
      <vt:lpstr>Replacements</vt:lpstr>
      <vt:lpstr>Replacements</vt:lpstr>
      <vt:lpstr>Replacements</vt:lpstr>
      <vt:lpstr>Replacements</vt:lpstr>
      <vt:lpstr>PowerPoint Presentation</vt:lpstr>
      <vt:lpstr>Annuity Checklist</vt:lpstr>
      <vt:lpstr>Certification and Acknowledgement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OLeary, Jennie</dc:creator>
  <cp:lastModifiedBy>Erin Lee</cp:lastModifiedBy>
  <cp:revision>63</cp:revision>
  <dcterms:created xsi:type="dcterms:W3CDTF">2020-11-19T19:51:43Z</dcterms:created>
  <dcterms:modified xsi:type="dcterms:W3CDTF">2025-12-17T18:44:56Z</dcterms:modified>
</cp:coreProperties>
</file>